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82"/>
  </p:notesMasterIdLst>
  <p:sldIdLst>
    <p:sldId id="316" r:id="rId2"/>
    <p:sldId id="424" r:id="rId3"/>
    <p:sldId id="438" r:id="rId4"/>
    <p:sldId id="520" r:id="rId5"/>
    <p:sldId id="521" r:id="rId6"/>
    <p:sldId id="478" r:id="rId7"/>
    <p:sldId id="484" r:id="rId8"/>
    <p:sldId id="505" r:id="rId9"/>
    <p:sldId id="485" r:id="rId10"/>
    <p:sldId id="473" r:id="rId11"/>
    <p:sldId id="486" r:id="rId12"/>
    <p:sldId id="501" r:id="rId13"/>
    <p:sldId id="523" r:id="rId14"/>
    <p:sldId id="526" r:id="rId15"/>
    <p:sldId id="518" r:id="rId16"/>
    <p:sldId id="507" r:id="rId17"/>
    <p:sldId id="508" r:id="rId18"/>
    <p:sldId id="527" r:id="rId19"/>
    <p:sldId id="509" r:id="rId20"/>
    <p:sldId id="510" r:id="rId21"/>
    <p:sldId id="528" r:id="rId22"/>
    <p:sldId id="530" r:id="rId23"/>
    <p:sldId id="531" r:id="rId24"/>
    <p:sldId id="532" r:id="rId25"/>
    <p:sldId id="533" r:id="rId26"/>
    <p:sldId id="497" r:id="rId27"/>
    <p:sldId id="522" r:id="rId28"/>
    <p:sldId id="556" r:id="rId29"/>
    <p:sldId id="557" r:id="rId30"/>
    <p:sldId id="515" r:id="rId31"/>
    <p:sldId id="558" r:id="rId32"/>
    <p:sldId id="560" r:id="rId33"/>
    <p:sldId id="474" r:id="rId34"/>
    <p:sldId id="492" r:id="rId35"/>
    <p:sldId id="494" r:id="rId36"/>
    <p:sldId id="503" r:id="rId37"/>
    <p:sldId id="502" r:id="rId38"/>
    <p:sldId id="504" r:id="rId39"/>
    <p:sldId id="493" r:id="rId40"/>
    <p:sldId id="554" r:id="rId41"/>
    <p:sldId id="555" r:id="rId42"/>
    <p:sldId id="475" r:id="rId43"/>
    <p:sldId id="481" r:id="rId44"/>
    <p:sldId id="538" r:id="rId45"/>
    <p:sldId id="534" r:id="rId46"/>
    <p:sldId id="496" r:id="rId47"/>
    <p:sldId id="535" r:id="rId48"/>
    <p:sldId id="540" r:id="rId49"/>
    <p:sldId id="541" r:id="rId50"/>
    <p:sldId id="542" r:id="rId51"/>
    <p:sldId id="543" r:id="rId52"/>
    <p:sldId id="544" r:id="rId53"/>
    <p:sldId id="545" r:id="rId54"/>
    <p:sldId id="568" r:id="rId55"/>
    <p:sldId id="537" r:id="rId56"/>
    <p:sldId id="561" r:id="rId57"/>
    <p:sldId id="562" r:id="rId58"/>
    <p:sldId id="563" r:id="rId59"/>
    <p:sldId id="564" r:id="rId60"/>
    <p:sldId id="565" r:id="rId61"/>
    <p:sldId id="566" r:id="rId62"/>
    <p:sldId id="567" r:id="rId63"/>
    <p:sldId id="539" r:id="rId64"/>
    <p:sldId id="477" r:id="rId65"/>
    <p:sldId id="516" r:id="rId66"/>
    <p:sldId id="514" r:id="rId67"/>
    <p:sldId id="517" r:id="rId68"/>
    <p:sldId id="498" r:id="rId69"/>
    <p:sldId id="499" r:id="rId70"/>
    <p:sldId id="421" r:id="rId71"/>
    <p:sldId id="426" r:id="rId72"/>
    <p:sldId id="454" r:id="rId73"/>
    <p:sldId id="436" r:id="rId74"/>
    <p:sldId id="443" r:id="rId75"/>
    <p:sldId id="471" r:id="rId76"/>
    <p:sldId id="282" r:id="rId77"/>
    <p:sldId id="299" r:id="rId78"/>
    <p:sldId id="263" r:id="rId79"/>
    <p:sldId id="472" r:id="rId80"/>
    <p:sldId id="417" r:id="rId81"/>
  </p:sldIdLst>
  <p:sldSz cx="12192000" cy="6858000"/>
  <p:notesSz cx="6858000" cy="9144000"/>
  <p:embeddedFontLst>
    <p:embeddedFont>
      <p:font typeface="Pretendard" panose="02000503000000020004" pitchFamily="50" charset="-127"/>
      <p:regular r:id="rId83"/>
      <p:bold r:id="rId84"/>
    </p:embeddedFont>
    <p:embeddedFont>
      <p:font typeface="Pretendard Black" panose="02000A03000000020004" pitchFamily="50" charset="-127"/>
      <p:bold r:id="rId85"/>
    </p:embeddedFont>
    <p:embeddedFont>
      <p:font typeface="Pretendard ExtraBold" panose="02000903000000020004" pitchFamily="50" charset="-127"/>
      <p:bold r:id="rId86"/>
    </p:embeddedFont>
    <p:embeddedFont>
      <p:font typeface="Pretendard ExtraLight" panose="02000303000000020004" pitchFamily="50" charset="-127"/>
      <p:regular r:id="rId87"/>
    </p:embeddedFont>
    <p:embeddedFont>
      <p:font typeface="Pretendard Light" panose="02000403000000020004" pitchFamily="50" charset="-127"/>
      <p:regular r:id="rId88"/>
    </p:embeddedFont>
    <p:embeddedFont>
      <p:font typeface="Pretendard SemiBold" panose="02000703000000020004" pitchFamily="50" charset="-127"/>
      <p:bold r:id="rId89"/>
    </p:embeddedFont>
    <p:embeddedFont>
      <p:font typeface="맑은 고딕" panose="020B0503020000020004" pitchFamily="50" charset="-127"/>
      <p:regular r:id="rId90"/>
      <p:bold r:id="rId9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33E72E0-A303-45BB-A540-43A4490B6B21}">
          <p14:sldIdLst>
            <p14:sldId id="316"/>
            <p14:sldId id="424"/>
            <p14:sldId id="438"/>
            <p14:sldId id="520"/>
          </p14:sldIdLst>
        </p14:section>
        <p14:section name="문서화" id="{EE4E885F-5FA6-43B6-9C9C-198CB8FAF730}">
          <p14:sldIdLst>
            <p14:sldId id="521"/>
            <p14:sldId id="478"/>
            <p14:sldId id="484"/>
            <p14:sldId id="505"/>
            <p14:sldId id="485"/>
          </p14:sldIdLst>
        </p14:section>
        <p14:section name="클러스터링" id="{2141B09E-77F9-4979-8E7D-7DC9794080A3}">
          <p14:sldIdLst>
            <p14:sldId id="473"/>
            <p14:sldId id="486"/>
            <p14:sldId id="501"/>
            <p14:sldId id="523"/>
            <p14:sldId id="526"/>
            <p14:sldId id="518"/>
            <p14:sldId id="507"/>
            <p14:sldId id="508"/>
            <p14:sldId id="527"/>
            <p14:sldId id="509"/>
            <p14:sldId id="510"/>
            <p14:sldId id="528"/>
            <p14:sldId id="530"/>
            <p14:sldId id="531"/>
            <p14:sldId id="532"/>
            <p14:sldId id="533"/>
            <p14:sldId id="497"/>
            <p14:sldId id="522"/>
            <p14:sldId id="556"/>
            <p14:sldId id="557"/>
            <p14:sldId id="515"/>
            <p14:sldId id="558"/>
            <p14:sldId id="560"/>
          </p14:sldIdLst>
        </p14:section>
        <p14:section name="백테스팅" id="{5BCE9AC4-C61E-4D55-B4C2-E147E43638D2}">
          <p14:sldIdLst>
            <p14:sldId id="474"/>
            <p14:sldId id="492"/>
            <p14:sldId id="494"/>
            <p14:sldId id="503"/>
            <p14:sldId id="502"/>
            <p14:sldId id="504"/>
            <p14:sldId id="493"/>
            <p14:sldId id="554"/>
            <p14:sldId id="555"/>
          </p14:sldIdLst>
        </p14:section>
        <p14:section name="Testing" id="{375BD2C0-9E4C-490F-BFB5-A82FB853D6AE}">
          <p14:sldIdLst>
            <p14:sldId id="475"/>
            <p14:sldId id="481"/>
            <p14:sldId id="538"/>
            <p14:sldId id="534"/>
            <p14:sldId id="496"/>
            <p14:sldId id="535"/>
            <p14:sldId id="540"/>
            <p14:sldId id="541"/>
            <p14:sldId id="542"/>
            <p14:sldId id="543"/>
            <p14:sldId id="544"/>
            <p14:sldId id="545"/>
            <p14:sldId id="568"/>
            <p14:sldId id="537"/>
            <p14:sldId id="561"/>
            <p14:sldId id="562"/>
            <p14:sldId id="563"/>
            <p14:sldId id="564"/>
            <p14:sldId id="565"/>
            <p14:sldId id="566"/>
            <p14:sldId id="567"/>
            <p14:sldId id="539"/>
          </p14:sldIdLst>
        </p14:section>
        <p14:section name="추가 기능 및 시연" id="{1CEC3540-4BAD-4F27-8A1C-463F4E50036E}">
          <p14:sldIdLst>
            <p14:sldId id="477"/>
            <p14:sldId id="516"/>
            <p14:sldId id="514"/>
            <p14:sldId id="517"/>
            <p14:sldId id="498"/>
            <p14:sldId id="499"/>
            <p14:sldId id="421"/>
          </p14:sldIdLst>
        </p14:section>
        <p14:section name="템플릿" id="{A19A8C07-48F8-4073-9B24-1021DEB3729B}">
          <p14:sldIdLst>
            <p14:sldId id="426"/>
            <p14:sldId id="454"/>
            <p14:sldId id="436"/>
            <p14:sldId id="443"/>
            <p14:sldId id="471"/>
            <p14:sldId id="282"/>
            <p14:sldId id="299"/>
            <p14:sldId id="263"/>
            <p14:sldId id="472"/>
            <p14:sldId id="41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5B2B5E"/>
    <a:srgbClr val="5E2E5F"/>
    <a:srgbClr val="A6A6A6"/>
    <a:srgbClr val="DCDCDC"/>
    <a:srgbClr val="D7D7D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1636" autoAdjust="0"/>
  </p:normalViewPr>
  <p:slideViewPr>
    <p:cSldViewPr snapToGrid="0">
      <p:cViewPr>
        <p:scale>
          <a:sx n="100" d="100"/>
          <a:sy n="100" d="100"/>
        </p:scale>
        <p:origin x="918" y="-1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2.fntdata"/><Relationship Id="rId89" Type="http://schemas.openxmlformats.org/officeDocument/2006/relationships/font" Target="fonts/font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font" Target="fonts/font8.fntdata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font" Target="fonts/font3.fntdata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1.fntdata"/><Relationship Id="rId88" Type="http://schemas.openxmlformats.org/officeDocument/2006/relationships/font" Target="fonts/font6.fntdata"/><Relationship Id="rId9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4.fntdata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5.fntdata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svg>
</file>

<file path=ppt/media/image6.png>
</file>

<file path=ppt/media/image60.png>
</file>

<file path=ppt/media/image61.png>
</file>

<file path=ppt/media/image62.svg>
</file>

<file path=ppt/media/image63.png>
</file>

<file path=ppt/media/image64.svg>
</file>

<file path=ppt/media/image65.png>
</file>

<file path=ppt/media/image66.svg>
</file>

<file path=ppt/media/image67.png>
</file>

<file path=ppt/media/image68.png>
</file>

<file path=ppt/media/image69.svg>
</file>

<file path=ppt/media/image7.png>
</file>

<file path=ppt/media/image70.png>
</file>

<file path=ppt/media/image71.svg>
</file>

<file path=ppt/media/image72.png>
</file>

<file path=ppt/media/image73.svg>
</file>

<file path=ppt/media/image74.jpeg>
</file>

<file path=ppt/media/image75.png>
</file>

<file path=ppt/media/image76.svg>
</file>

<file path=ppt/media/image77.jpeg>
</file>

<file path=ppt/media/image78.png>
</file>

<file path=ppt/media/image79.svg>
</file>

<file path=ppt/media/image8.png>
</file>

<file path=ppt/media/image80.png>
</file>

<file path=ppt/media/image81.svg>
</file>

<file path=ppt/media/image82.svg>
</file>

<file path=ppt/media/image83.png>
</file>

<file path=ppt/media/image84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72BFC9F3-1318-4C68-98D3-C552625FB60F}" type="datetime1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BD85BE83-3851-41D0-B2DB-936020D897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9187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460CB-7B6B-6D61-9023-EE460E8A9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D0F24BB-2688-7CE1-556B-317DB091CE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97BA859-057F-94FC-3C67-5DEA1D53F6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F3CB9D-9E93-7AD7-11C6-06DE5C3EDE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0942B-4389-4CFF-8A48-D905E3BF7F6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9423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8BA7B-163A-6D1A-206F-8DBDE422B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4DD39DB-191F-6931-3D31-D09C6943370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AAC320D-3C2C-F538-B51E-6F5FB1C37D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49C0BD2-ED3F-58E4-148B-83D8877592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7660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4C391-6F54-E630-7F3D-B4DEE5305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54C7F5B-95B9-4133-C597-3E883DC1B75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06F0CF8C-EA2F-A73A-9EFE-9E6C42D459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B2B7BC7-D731-335E-5345-02B0672074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8716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BADB65-409F-40E2-16C0-30EC022EA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909A8E6-2DB9-7E5F-24FC-149E4FCF165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4C5B37E-2D4A-0265-8930-12E041335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F4E919C-47C4-AEE3-85D8-08317A87C1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24354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16590-C360-62EC-7EFE-7F31D00B5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65EA56C-0409-4B71-8549-43A644A7E9A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A570D26-62FE-BE36-A1CF-84539FE058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605B97C7-C41B-95C6-765C-E960079926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920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A775B0-C838-675F-2331-E75F4A7444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1BD35281-9248-6AD7-01F2-904718A2A37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1DDDFE2-7865-830B-51BD-0B40A256DC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A1415D9-7B5C-E2B3-85AF-C500908B69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753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A3D94-7B70-4869-F69D-A55513A6F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261A2C2-239D-A8A6-0773-836CCF357D4D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02CDB31-1039-B26C-E928-5BED6F81DF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AD241C0-1099-2DB3-E777-30F919036B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20422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48562-E020-AE0B-DB85-5381E6753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A9ABB40-4BC4-42A2-B107-1B97510AA10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4FC4D13-9F1D-0E78-C781-42F035066F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09E14E0-4421-C717-0B86-62BFFFA8A9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69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58C67-EA13-C7C2-C4E9-C72779E75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5D476C8-970F-7F8F-2F2A-B46C39D56DF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AC11063-56CA-426C-4C43-F9A79A05C0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7EDDA8A6-54B0-3D75-6939-DDCB4511FA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8062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A7581D-BD80-B140-E34E-406D46D38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74B9D488-4F7C-3470-6689-A2C5D855C00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FC137C6-8C04-1139-2F2A-B4B03D11A0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644AA7E-DC1D-F75B-AC8C-8852E7AEA7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9128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2EEF8-3FA9-4D5A-F95F-08151FC9D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705C1CB8-7ABB-EF06-2636-1AF5CC826B7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920BF3A-848F-74CA-63A9-5506ACB43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CCBA5F5-7F2C-D666-A175-BBEEA195CC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249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5378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2CEA15-546C-2DA6-AC48-5398B4355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FC914595-0984-1B74-2246-FEC2ACC5B79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DCFF0D6F-6BB5-047E-BA63-4C0A7C5B42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3EEA925-5A59-A5E6-76D0-C4F3F876A8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0751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770C9F-CB7C-EB9C-194F-EDB56647E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BB4CB367-76E2-196B-A343-D74097BF79B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9E44AA8-E920-891B-65B3-B9085E9A65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927A67A-79F4-AE70-F865-2833E20AEF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0657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B7C5E-962B-681A-3641-49398B964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0F4F956-12DD-3C36-8AC5-D23D240C769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1CA45CE-4865-494B-5D77-72343996A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D6F45774-A2F8-C54F-7488-1E7E243B1E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5383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6E3D6-B6C2-60C8-EA6C-0F302E974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C9502FF8-1901-2100-B0D0-E4046798B63F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1365EC9-91A6-2345-C48F-4F899DB479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F88DEBD-FBBD-B67A-5BE2-007C0C6EB3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4479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B93B1-ECE9-EED9-F14C-2EE2FAD59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A280D6C-3BEA-8B5E-AC1F-BD757809DDC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254AC1A-5392-1617-F9B0-290EEE5CD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9098FA3-5E6B-F6C5-843D-6C3BFECAB5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1351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5F544-3B29-6E06-AD7B-ECE56A99B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C74A32B2-D9F2-358F-BD6C-B434B476AA9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0131DAA1-8D43-5FA6-0672-8B136F487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B07BABC9-558E-314B-2086-8FE4187B27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0231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29D64-FCE9-1C48-9A05-71A7EAE86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7C2C292-2C71-1CF1-B62B-8C7B29CD3F7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FEF69D1-8FF5-0173-45F6-36C0A3220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0EB2384-82B3-0856-8008-0297AA198D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50700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E7E2C-7195-4B4F-E389-1427E36B3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D82B868-FC77-009A-5A4A-5638F6313A7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6E1DD93-67C9-857F-7F32-19F842B347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B05D75A6-1C3E-3A06-9569-27DAC459CF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8949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0831C-AD3F-38F6-53B0-3E1EA6B4D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B1B9E15E-8462-D2F3-BDCA-03B2D8C2843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5DDF033-4558-F0E1-42CD-D84F1BA03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D3FBB614-7C99-BD90-B53D-51A328ACC9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0089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82122E-AC6A-88EC-5B4F-470AA4C1B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FDA1F18-B9AB-5071-66C6-FF713EE5879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160124F5-DEC7-4F20-8C9F-D9E84337B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BE6C5ABD-B54E-BDF8-0F36-2080CDB101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55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2BF83-EDCF-9ECE-44AE-EC344C1DB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CEC4C9B-98A9-EDA3-B7B3-A6222D7EA50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1BB6290-4F3D-02E0-F0DE-C65E06A62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0EF4F76-F7AE-C4EF-6181-A3AFA076CC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6250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73AA3-5890-CBBF-4C1C-F5EAA9D8F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F4C32AD-15EE-520C-9043-FA9E1C8DF90D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A830BDB-312E-C186-F720-EE8CF8DE68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6720EC85-A7A8-51A6-48EB-A6927D9CE0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5708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CA35A-C65B-F230-E27D-F9F08A171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CFED5B8-CD00-FCD8-F5CC-F63CC77D9FF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8861D42-3B8E-731E-72DA-65CBBDCD3A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AF8895A-EFEE-897C-704B-84AEB2FFFC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59772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3FEC26-0C97-60AF-BF44-528E374D1D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9E87577-6763-90E3-28A2-E777AD9BE9E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A7E1126-FF8E-CD3D-0A8F-4C3C9A49AA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BEF466A-B82E-FAEB-01F4-DA4894E8E1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0068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95D25-8C45-F90D-ACB6-373F041FA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B13473F-FA57-420D-859D-287902BCFB6F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F9C99F4E-3271-F1F3-7DE3-7B8144D008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D381D84-33B9-DB69-3F21-A73CE580C8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9959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53892-4B67-F791-7E3C-0A3F57C88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311B580-55D3-D72A-1D3A-39746B76543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DA81E99A-B0F7-EB83-06B5-51C014E0C1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76CE9B3-3850-E5F2-A2D1-247E094273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47858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6F0B7B-C0A0-ED0B-6978-420AE9929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0B18DE9E-8AF2-8A7E-D802-0AA2563F070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CE798C9-C645-4D37-38A2-DB2E5F9D1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F204E95-2E99-0073-BC0C-805A09CD49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73555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030CE2-CC9B-FDF1-5EC8-8271E2DCF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1C58604D-4FDD-EFD8-1E7F-029AB3B1AA9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70710FC-48E7-1A6C-0338-695FBFAA01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56F7499B-50DF-F2A0-5ECB-4AC1B4F41D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4986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642E8-D85A-9E48-A918-6049413CB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CE0C089E-D3C3-EC4E-DBDF-308F1383B52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0F3DCFAD-EBC3-C670-C440-D4C6662AE6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C921EC9A-326D-CD7D-A043-981F7CABE5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8253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4798B-2F18-9E9D-7F07-C6EA22FDC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5717C42-310E-AFE9-B67F-B28C926B9F9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FAE3206-9DCF-CE2F-FEDA-45FDA39CA5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C7ECA4E-A400-111F-D60B-9CF337DBB9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34017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4654C-1AEF-F81B-FCD4-6F49A4E30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F8610F4-9F31-5505-5DA5-4F7D2F61415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08F5CBF7-AEE2-8569-9F82-8F55A99C3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C9A7F0EF-6E0E-CCE3-7289-5749EBAAAD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86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10942B-4389-4CFF-8A48-D905E3BF7F6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142303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F8579-850E-3D27-0BA6-4A3B5F019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7AB5824B-2236-E735-E131-7A69C1AD77A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3FC4ABF-91D8-17CB-ACA5-812E2A26ED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57D85E8-3547-1F6C-F0BE-57E84A91AD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8422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64953-3000-A3ED-63E7-42F20DFFE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207C41D-3046-E03B-AC32-151C3F28243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B5D8E72-E5A0-BB06-9882-4CC65450B9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2EC9213-02C4-6E23-8412-2AA6B80D07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21774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3662E5-106D-225B-45AF-0FBB5E5F7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CBE687FC-D7FA-51FB-8EDB-BAEF2C415B5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CF6141F-1C63-B766-B1FB-9650622641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E8534A5D-89A7-42AD-E99E-6FFD314489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370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B4540-E18C-2E99-3A2C-AC6D7C6A6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9875D55-5674-E047-B7A6-E6DB38B85A8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9D2D6B6-F815-D5A1-D6E9-F97F6E8A5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74530928-B379-DC58-FF28-9DD351E517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0324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FB022-C7B5-E82D-E85A-C9B4FAEB73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73A565A-4802-7F51-0D39-90CFEE35702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5F294969-B111-E4D6-6D07-857B39BB26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CD2D0B9E-4F16-8545-62E0-D097A49C2B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46281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728CC-ED4E-3281-8860-D7D90EB9D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FD94E46-BF0D-BB9F-DAE8-133A348F1FC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FED56C2-D613-A630-02B3-471B7FEA4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7D3AA70-54E7-DA69-B823-096178FDD5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79637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B09064-DE9E-7DB7-EA03-DC6229997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82425BB-638B-A38E-F4C2-E7FF32ABDA4D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0276820-6806-AED5-A64A-63ACC162AA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B3A1B31-785B-E981-AA9A-7256FEB6A2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2727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0CC3B8-37F1-F4C1-16B4-B796659B7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016C20EA-386B-E263-B9E4-391410C0FA1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F879843-CE32-FBA5-58E2-82E18529F7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6281CB16-F66F-3A75-41D4-96D81A0EB5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27626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F0FC22-36FE-5B6E-0720-ECB813211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18D412A2-9305-E835-7770-04ABE9FCB60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8938368-4F1D-37D6-DF2B-3AFDE7250F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F1B0C9A-3FE1-A862-1973-E03660EFB0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17164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695AEF-01AE-1F5B-A8F4-15A21DE36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1248083-2667-4126-8D8A-3AC52518E824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0FBD2DA7-8E97-C81C-7233-59F0283599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8226083-AABF-08B6-6402-AE1EA1B969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833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3EA55-1997-E0BD-19C2-91D24AC92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22A8B16-72AB-A917-3424-4EE91E2769A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F08A1B7E-90F9-FF1E-0B46-55546DB5E3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EBD4844-EA48-F734-7447-CF1DCAC81C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81674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9FFB64-995D-BEBD-74EA-D41D5F1A6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F6FE701-80BF-E551-D023-43DA2B43B01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086D39AB-5373-954C-4B47-39D6EFEB52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2C3D00C-A3A6-CF88-6421-DFE7BC95E7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710332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724FC-D168-4E6D-9C4B-94062515A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F2758D2B-3FCD-1C18-36CA-2DE9D6AFD60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C1AC1F3E-6F4D-91A7-14DD-20E613578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9D1DF0A-56AD-552D-FB2B-39B99D86FC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48753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5847CA-C8B1-EC8B-D4DE-B9B1D3F253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1A269745-8705-9DD9-5D14-DFB6E968746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57572A49-4D2A-3C53-F3FE-C5C8FE704D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14B5DE5-A1C3-916A-4365-516DD4DA59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97861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DBB719-E3C3-E99F-6478-CDE4A992B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74FCCB0-15ED-8D95-4D64-48289AAB9AFD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50B3BC5-2814-9D97-CA87-F9E6AA31CB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C37B8DE0-C798-A867-3CCA-718ADFD36E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21645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58105-D164-88EF-55AB-66B31AC71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44E0238-9470-333C-9779-8B633121850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144BDCF7-AA0B-2D0B-7AB4-8B98A23DFC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BBDC4C6F-52C5-0AC7-65A6-67B0CA7A2C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3195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9A1545-B83E-9FBC-9FB4-E714C1A1C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3FB3B62-12E6-BD5F-FE63-0E36F78953B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EDCA79A-84B5-F96C-74FB-3076A2D67E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AB0ED8B-1C8D-922D-8681-4BA6F97B49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13856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E4EE9-017C-E290-AFDC-7D3A98099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1DB68509-B955-94E5-19F4-ED18AFF6CA2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7C2EDA4-FA16-7E20-B6E2-70CBC16BE7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EE10891-E546-64EC-CC33-31B35B03DD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29559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81FB7E-B00E-8430-E749-A3B3CDB08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E59ED41-8F60-5068-1038-98B53452935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7C81F92-078D-936E-7BB2-43849364EB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6639956-B65D-1BFD-C15C-4E8D050A49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949628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74660-158A-AC7F-D27B-65CCE9D4A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328C473B-9B4E-F91E-0EE3-6A3300E28D44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51B0B117-6B26-17C4-18EE-A85950C3B8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7CC473D8-5206-DD6F-7A09-82B16FBE2C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836546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56477A-92C8-5F6D-E246-9344B1750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C73F62A-E170-7FF2-997F-1A83863E7C2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02E33C9E-B976-8DFC-8E8E-F6F732762E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5321394F-D301-BC15-60FA-CD7B607011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268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DCD08-B1D0-12C5-715B-28BEBFA7A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EF5B88E-2C98-DBDE-1EDE-5A856375312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C9ACAA0C-DB2D-B85A-7465-DDDA75321C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E0965A6B-6FD5-D659-E415-C70F762651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25764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13E08-4287-B679-1F4B-D5EBCD748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D84B655-3B9F-21FA-443B-7FF8520F667F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634B284A-96A6-9048-A888-5A85773EF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D2D1E67-13AB-176F-D229-AA805C3EEF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45610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6DD83-41AB-AC23-8767-7EC93CE2C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A87E727-6BFF-4DD8-271C-FE49DCA160B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2DDB350A-72AA-0EF0-EC8D-1DA38EBB78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359135B-697C-B466-401A-C870C5AA60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96327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B3082-A233-C279-946A-E9BCEDC12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B12BEA61-CA4F-631E-1307-54AC22BE6BB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FBC47008-47B6-A0F0-52B5-9DD6320C7E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68487068-6DF0-A453-072E-DDD151AE27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69967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2A8AB-B753-B2F7-B78D-B36F8A224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5A67C17-D9B7-FE3F-46C7-8F0DB4CFA7D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4B89BA9-6768-5877-387B-F39C6A72EC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B239A6F9-029F-3A91-76F4-9A2BE42262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8287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DD4B4-6BA2-7EF3-0BCA-43239351D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C94C1B1-0637-93D1-C019-E69B63668F2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B507D43-A269-23FF-4070-FA4457499A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64D48AB5-A598-67F0-567B-9A80360E81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991054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15CC0-98DD-F98C-6F7C-1DA85C556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BC3E72B-C1A8-F43C-03E1-7023FA18051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09A1E5E-32B2-58BD-9409-E929E7E2AC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5CC58445-ED1A-F0ED-02FF-2113C29557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20987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BFEA7-E22B-ECFC-2774-1A3641D01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778601BB-0FB8-E776-77BA-82BA90B6F00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D415BA38-E692-54E6-03D5-882435444E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68ED29D-156A-9025-5AB6-78F7F724D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34420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2910E-6052-CC2B-85DA-A626824C3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C2B7406-989B-9990-6B9C-4F28125C8AC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E1B538D-016B-FDFA-CB0C-74BBE27DA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7613CB9-E613-4BC4-80A6-03CDB8AD6B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61278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7C7FE-917B-4251-4942-6008292139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DA6D722-6EBB-4525-B2A6-0037017A673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1D677B2-D5D9-E847-9FA3-4A1189CA26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F65D8CE-4E9E-3217-3700-87CF2BC501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93780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AC3E50-4FD1-F59A-0BBA-C1E3FA0E1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9D9A3D6-D531-EA82-3030-8BBBE244417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CAD76A6-20FA-E3FC-7C33-5C0D4411A1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D071487-46FA-59D9-50CA-3A8684C76C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667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E6DF7-A7F8-15AC-0994-6B548F0CE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229A4C2-C898-B617-4519-7251951FED3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C4F3F268-5F1E-342D-F84A-695ED42C1C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CB505F4-40B4-7976-80EF-B9E7F58003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27282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70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33207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4A42A-3656-03B5-F5A8-433DECBB9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7BA6CF1-3565-C1FF-B6D0-645961468C8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38C1D80-2D1E-7183-93B1-39F17B5FA0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0B1707B-8558-BDDD-A4CB-449E900010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71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60628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81095-4A61-F8C7-8B3B-573CE2E71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184798B-2E75-86CA-B5E1-69FF326F5D5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09E564E-9603-F446-0444-84A7AE042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28A892E5-E035-B949-104D-61CBC463A7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72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42864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CB7656-B812-8DA5-645C-50166390A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6325A28-C7BE-C496-9892-6430101D9F7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F35C759C-0BCD-EC7A-A55A-956285219C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018ABB1-7349-0A7A-4D88-0CF6E5648E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73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29514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76AA4-3807-CECE-267B-FC15B347E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877E1DA-4615-7F33-1088-DB36C5A10B2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954AE6D-358A-DC6B-41B5-705FB4EA9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B6DF391E-E79B-F7DC-0CD3-8B531C98AD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74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082639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EF6977-E139-3AC4-7C61-5D71F16ED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D045DCB-F8CC-4963-9B88-EF253C3E82B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49C5F6D-F307-A336-4C19-12F07434F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FC2F088-69E2-55E1-6D89-0AEE6A479E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75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680160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0942B-4389-4CFF-8A48-D905E3BF7F67}" type="slidenum">
              <a:rPr lang="ko-KR" altLang="en-US" smtClean="0"/>
              <a:t>77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44555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10942B-4389-4CFF-8A48-D905E3BF7F6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961391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10942B-4389-4CFF-8A48-D905E3BF7F6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1423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6240D2-D52B-13CD-C644-DFBFF9337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C533C8B5-0E18-4D44-3BFD-DE688C7C690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9D90B57-9FBC-8FEF-3197-BB4EF24759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ED22EFFA-AD93-13F9-CE93-D67A30F8F2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14689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E3661-85ED-79ED-DC3D-4D4A2EA5D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F72DD006-C825-3019-A9C3-EF91D7B857C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577DEF1-6FE0-0D00-4E07-66301A398B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7825F8F-42C4-F277-BA25-30E924A535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204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62A2D6-D852-9D65-2141-04084EAD38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E894B5-8E1E-CFA8-753B-1919833F71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6E45FA-94A2-7D66-63EB-9280670342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FA7585-E0FF-0C3B-4006-F566618BD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2E84B8-A8A2-A3FF-03A3-2E81D7E3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4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A6AC41-5CAC-42D7-A538-E99E098B6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7DA5BA-47D8-F651-C640-7ACC57DEB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8788B8-A3AA-8D6D-CDA0-28876F035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FBE9DB-A20C-0BE5-0B49-9289384818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F7DB02-F708-735B-6CE7-FD86231DA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17BB9A-F9C3-10B8-7713-A82BBDA4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229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ADA793-6574-7579-9162-D6460A236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F94B05F-ADD1-DA19-1369-ADF07EDB51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DA1B06-82E1-9DD9-C297-A65588A0A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E41861-F0E3-6D4C-4101-F525243813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070A5A-883C-C6FC-B7F1-2F1DF3407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C3218D-EE55-9536-7974-2FC262909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9445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883195-742D-BC82-A243-779BE307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76FA9D-B11E-C783-7430-8974FB916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715F89-7FE0-B1E3-6C98-6DFDDAA27F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6CF3E-6C2A-DC02-DF8F-EF0E63D2C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437F6-A946-1FF5-6BC5-9B197D690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981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50E6733-C5F6-779C-B46B-3CCCDEDA6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329E89-2228-140C-D048-B5B93CA3AB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CA2989-D1CE-6540-DB31-9574AC7B87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800F6D-C51E-9103-563F-F605B055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E672E1-DA72-F492-963D-9CF5E8E8B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816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080D11-50FD-4D20-9C9A-7DFE93EFE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FE3217-FA88-478A-B491-621F59F0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746C41-4B26-43A2-AAD9-DF94D1FBF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653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 삽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래픽 5">
            <a:extLst>
              <a:ext uri="{FF2B5EF4-FFF2-40B4-BE49-F238E27FC236}">
                <a16:creationId xmlns:a16="http://schemas.microsoft.com/office/drawing/2014/main" id="{7C14938D-A3C8-59D5-0AB4-E76E2376C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44568" y="6155508"/>
            <a:ext cx="1478568" cy="53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81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39CDAD-41EB-4BDC-8612-58771009A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6948B7-1D28-3380-CF68-D9F51BB7D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8C512-96E9-D5CA-B864-A3159AC115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06164C-D2DA-9362-D037-B9FA5A5BA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8D8089-B4EE-1302-60D6-3A7ED1A5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955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E4AE8-352F-B17A-876C-CFCDD2AA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1899EC-83F4-904F-27DF-EF1834752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3A6CD-C4E4-96DF-B6F1-8A3E2832B2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A01BD5-4E1F-4308-60E9-680FDBDBD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71848F-8ABA-973C-CD24-25C41088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000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8D40CA-8BCF-1687-9684-05A252946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E67DBC-28B6-DF2D-A0E2-45E118458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7C2118-1437-146B-A786-BBE2E6933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1368A5-833C-C9B8-3F97-7254FDAC0E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31B282-10C3-8D60-0EBD-B077EA5A8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4A0F1-B57E-303B-7F68-62940335E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893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DCADE4-8F8E-3C21-882D-1ED820D63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580E75-99BB-A71D-3173-4B5E7CF06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EB8917-9023-74CC-79A9-BB046438F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6B7F84-756F-92DC-ACB6-D0A640316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A44F3F-459E-EF15-4410-BA2470B6AE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2EE4B8-92BE-1329-0A60-4A78A43318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F3A9F6-EAF0-DAC2-7A45-350D7F20A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769406-6F56-9644-EA75-3C022FB54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23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5B3A1-80FF-B79B-784B-51B07E84B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8FAA50-5C9C-0EFA-B737-999EAF83BA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0432F2-4BC3-DE6D-D04D-A61F9DB9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0A1C87-6CB0-D0E3-5CB5-7E3D77DBB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064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528C28-5D1E-A02E-60F5-7C0E0684BB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58F7F0D-3D05-7F7A-8FE0-E534D8FB5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64770E-5715-A52E-99D2-45A6B21EE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939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87F56B61-4941-15FF-DEB3-6263F8C5376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4988" y="487219"/>
            <a:ext cx="3620440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ko-KR" altLang="en-US" sz="3200" b="1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lvl="0"/>
            <a:r>
              <a:rPr lang="ko-KR" altLang="en-US" dirty="0"/>
              <a:t>소제목을 입력해주세요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7618F35-B1D3-23A5-F195-5908DA49E8A7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5B043691-A56D-EFE0-241E-E6CDA73561EC}"/>
              </a:ext>
            </a:extLst>
          </p:cNvPr>
          <p:cNvSpPr/>
          <p:nvPr userDrawn="1"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255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8924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40">
          <p15:clr>
            <a:srgbClr val="F26B43"/>
          </p15:clr>
        </p15:guide>
        <p15:guide id="2" pos="347">
          <p15:clr>
            <a:srgbClr val="F26B43"/>
          </p15:clr>
        </p15:guide>
        <p15:guide id="3" orient="horz" pos="3952">
          <p15:clr>
            <a:srgbClr val="F26B43"/>
          </p15:clr>
        </p15:guide>
        <p15:guide id="4" pos="7333">
          <p15:clr>
            <a:srgbClr val="F26B43"/>
          </p15:clr>
        </p15:guide>
        <p15:guide id="5" orient="horz" pos="84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7.png"/><Relationship Id="rId7" Type="http://schemas.microsoft.com/office/2007/relationships/hdphoto" Target="../media/hdphoto2.wdp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microsoft.com/office/2007/relationships/hdphoto" Target="../media/hdphoto1.wdp"/><Relationship Id="rId4" Type="http://schemas.openxmlformats.org/officeDocument/2006/relationships/image" Target="../media/image28.png"/><Relationship Id="rId9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9.sv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svg"/><Relationship Id="rId3" Type="http://schemas.openxmlformats.org/officeDocument/2006/relationships/image" Target="../media/image61.png"/><Relationship Id="rId7" Type="http://schemas.openxmlformats.org/officeDocument/2006/relationships/image" Target="../media/image65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svg"/><Relationship Id="rId5" Type="http://schemas.openxmlformats.org/officeDocument/2006/relationships/image" Target="../media/image63.png"/><Relationship Id="rId4" Type="http://schemas.openxmlformats.org/officeDocument/2006/relationships/image" Target="../media/image62.sv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svg"/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1.svg"/><Relationship Id="rId5" Type="http://schemas.openxmlformats.org/officeDocument/2006/relationships/image" Target="../media/image70.png"/><Relationship Id="rId4" Type="http://schemas.openxmlformats.org/officeDocument/2006/relationships/image" Target="../media/image69.svg"/><Relationship Id="rId9" Type="http://schemas.openxmlformats.org/officeDocument/2006/relationships/image" Target="../media/image74.jpe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6.svg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svg"/><Relationship Id="rId3" Type="http://schemas.openxmlformats.org/officeDocument/2006/relationships/image" Target="../media/image78.png"/><Relationship Id="rId7" Type="http://schemas.openxmlformats.org/officeDocument/2006/relationships/image" Target="../media/image80.png"/><Relationship Id="rId12" Type="http://schemas.openxmlformats.org/officeDocument/2006/relationships/image" Target="../media/image84.svg"/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svg"/><Relationship Id="rId11" Type="http://schemas.openxmlformats.org/officeDocument/2006/relationships/image" Target="../media/image83.png"/><Relationship Id="rId5" Type="http://schemas.openxmlformats.org/officeDocument/2006/relationships/image" Target="../media/image68.png"/><Relationship Id="rId10" Type="http://schemas.openxmlformats.org/officeDocument/2006/relationships/image" Target="../media/image82.svg"/><Relationship Id="rId4" Type="http://schemas.openxmlformats.org/officeDocument/2006/relationships/image" Target="../media/image79.svg"/><Relationship Id="rId9" Type="http://schemas.openxmlformats.org/officeDocument/2006/relationships/image" Target="../media/image7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A84F92B3-EE54-544D-5045-CCA722E7FC5D}"/>
              </a:ext>
            </a:extLst>
          </p:cNvPr>
          <p:cNvSpPr/>
          <p:nvPr/>
        </p:nvSpPr>
        <p:spPr>
          <a:xfrm>
            <a:off x="0" y="1"/>
            <a:ext cx="12192000" cy="3077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814634" y="4128249"/>
            <a:ext cx="6562724" cy="8463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8000">
                <a:solidFill>
                  <a:schemeClr val="accent2">
                    <a:lumMod val="10000"/>
                    <a:lumOff val="90000"/>
                    <a:alpha val="51000"/>
                  </a:schemeClr>
                </a:solidFill>
                <a:latin typeface="+mj-ea"/>
                <a:ea typeface="+mj-ea"/>
                <a:cs typeface="Pretendard"/>
              </a:defRPr>
            </a:lvl1pPr>
          </a:lstStyle>
          <a:p>
            <a:pPr lvl="0" algn="ctr">
              <a:defRPr/>
            </a:pPr>
            <a:r>
              <a:rPr lang="en-US" altLang="ko-KR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#</a:t>
            </a:r>
            <a:r>
              <a:rPr lang="ko-KR" altLang="en-US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주식 </a:t>
            </a:r>
            <a:r>
              <a:rPr lang="en-US" altLang="ko-KR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#</a:t>
            </a:r>
            <a:r>
              <a:rPr lang="ko-KR" altLang="en-US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분산 투자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26963" y="2425172"/>
            <a:ext cx="9938074" cy="167187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>
              <a:defRPr/>
            </a:pPr>
            <a:r>
              <a:rPr lang="ko-KR" altLang="en-US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분산</a:t>
            </a: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 </a:t>
            </a:r>
            <a:r>
              <a:rPr lang="ko-KR" altLang="en-US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투자 전략 지원</a:t>
            </a: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, </a:t>
            </a:r>
          </a:p>
          <a:p>
            <a:pPr lvl="0" algn="ctr">
              <a:defRPr/>
            </a:pP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SABU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53000" y="2113256"/>
            <a:ext cx="2419350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 algn="ctr">
              <a:defRPr/>
            </a:pP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오픈소스</a:t>
            </a:r>
            <a:r>
              <a:rPr lang="en-US" altLang="ko-KR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SW</a:t>
            </a: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기초 </a:t>
            </a:r>
            <a:r>
              <a:rPr lang="en-US" altLang="ko-KR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6</a:t>
            </a: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분반</a:t>
            </a:r>
          </a:p>
        </p:txBody>
      </p:sp>
      <p:cxnSp>
        <p:nvCxnSpPr>
          <p:cNvPr id="5" name="직선 연결선 4"/>
          <p:cNvCxnSpPr/>
          <p:nvPr/>
        </p:nvCxnSpPr>
        <p:spPr>
          <a:xfrm flipH="1">
            <a:off x="5794990" y="4048665"/>
            <a:ext cx="602021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그래픽 6">
            <a:extLst>
              <a:ext uri="{FF2B5EF4-FFF2-40B4-BE49-F238E27FC236}">
                <a16:creationId xmlns:a16="http://schemas.microsoft.com/office/drawing/2014/main" id="{067D0A42-499F-D13D-DA83-CF2BF0BB8C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41140" y="1233380"/>
            <a:ext cx="1509719" cy="549538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DFA6C5A7-EC98-2C06-B968-0C6D6A2B3C89}"/>
              </a:ext>
            </a:extLst>
          </p:cNvPr>
          <p:cNvGrpSpPr/>
          <p:nvPr/>
        </p:nvGrpSpPr>
        <p:grpSpPr>
          <a:xfrm>
            <a:off x="9219252" y="5506077"/>
            <a:ext cx="2786828" cy="1086658"/>
            <a:chOff x="9219252" y="5506077"/>
            <a:chExt cx="2786828" cy="1086658"/>
          </a:xfrm>
        </p:grpSpPr>
        <p:sp>
          <p:nvSpPr>
            <p:cNvPr id="34" name="TextBox 3"/>
            <p:cNvSpPr txBox="1"/>
            <p:nvPr/>
          </p:nvSpPr>
          <p:spPr>
            <a:xfrm>
              <a:off x="10093818" y="5506077"/>
              <a:ext cx="852272" cy="302258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lvl="0">
                <a:defRPr/>
              </a:pPr>
              <a:r>
                <a:rPr lang="ko-KR" altLang="en-US" sz="20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rPr>
                <a:t>사고</a:t>
              </a:r>
              <a:r>
                <a:rPr lang="en-US" altLang="ko-KR" sz="20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rPr>
                <a:t>8</a:t>
              </a:r>
              <a:r>
                <a:rPr lang="ko-KR" altLang="en-US" sz="20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rPr>
                <a:t>조</a:t>
              </a: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4602F8B1-ED72-2BEF-15E2-ED065D393FE5}"/>
                </a:ext>
              </a:extLst>
            </p:cNvPr>
            <p:cNvGrpSpPr/>
            <p:nvPr/>
          </p:nvGrpSpPr>
          <p:grpSpPr>
            <a:xfrm>
              <a:off x="9219252" y="5900237"/>
              <a:ext cx="2786828" cy="692498"/>
              <a:chOff x="9219252" y="5900237"/>
              <a:chExt cx="2786828" cy="692498"/>
            </a:xfrm>
          </p:grpSpPr>
          <p:sp>
            <p:nvSpPr>
              <p:cNvPr id="33" name="TextBox 3"/>
              <p:cNvSpPr txBox="1"/>
              <p:nvPr/>
            </p:nvSpPr>
            <p:spPr>
              <a:xfrm>
                <a:off x="9219252" y="5900238"/>
                <a:ext cx="1166986" cy="692497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spAutoFit/>
              </a:bodyPr>
              <a:lstStyle/>
              <a:p>
                <a:pPr lvl="0">
                  <a:defRPr/>
                </a:pPr>
                <a:r>
                  <a:rPr lang="ko-KR" altLang="en-US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정보통계학과</a:t>
                </a:r>
                <a:endParaRPr lang="en-US" altLang="ko-KR" sz="15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endParaRPr>
              </a:p>
              <a:p>
                <a:pPr lvl="0">
                  <a:defRPr/>
                </a:pPr>
                <a:r>
                  <a:rPr lang="ko-KR" altLang="en-US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컴퓨터공학과</a:t>
                </a:r>
                <a:endParaRPr lang="en-US" altLang="ko-KR" sz="15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endParaRPr>
              </a:p>
              <a:p>
                <a:pPr lvl="0">
                  <a:defRPr/>
                </a:pPr>
                <a:r>
                  <a:rPr lang="ko-KR" altLang="en-US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소프트웨어학과</a:t>
                </a:r>
              </a:p>
            </p:txBody>
          </p:sp>
          <p:sp>
            <p:nvSpPr>
              <p:cNvPr id="6" name="TextBox 3">
                <a:extLst>
                  <a:ext uri="{FF2B5EF4-FFF2-40B4-BE49-F238E27FC236}">
                    <a16:creationId xmlns:a16="http://schemas.microsoft.com/office/drawing/2014/main" id="{5A234A07-811D-529D-06D6-C03171674112}"/>
                  </a:ext>
                </a:extLst>
              </p:cNvPr>
              <p:cNvSpPr txBox="1"/>
              <p:nvPr/>
            </p:nvSpPr>
            <p:spPr>
              <a:xfrm>
                <a:off x="11505943" y="5900237"/>
                <a:ext cx="500137" cy="692497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spAutoFit/>
              </a:bodyPr>
              <a:lstStyle/>
              <a:p>
                <a:pPr lvl="0">
                  <a:defRPr/>
                </a:pPr>
                <a:r>
                  <a:rPr lang="ko-KR" altLang="en-US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김동혁</a:t>
                </a:r>
              </a:p>
              <a:p>
                <a:pPr lvl="0">
                  <a:defRPr/>
                </a:pPr>
                <a:r>
                  <a:rPr lang="ko-KR" altLang="en-US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김태형</a:t>
                </a:r>
              </a:p>
              <a:p>
                <a:pPr lvl="0">
                  <a:defRPr/>
                </a:pPr>
                <a:r>
                  <a:rPr lang="ko-KR" altLang="en-US" sz="1500" b="1" dirty="0" err="1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엄세훈</a:t>
                </a:r>
                <a:endParaRPr lang="ko-KR" altLang="en-US" sz="15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  <p:sp>
            <p:nvSpPr>
              <p:cNvPr id="8" name="TextBox 3">
                <a:extLst>
                  <a:ext uri="{FF2B5EF4-FFF2-40B4-BE49-F238E27FC236}">
                    <a16:creationId xmlns:a16="http://schemas.microsoft.com/office/drawing/2014/main" id="{BB5F7676-A863-DDE3-CA25-4AE6B1CD9F4B}"/>
                  </a:ext>
                </a:extLst>
              </p:cNvPr>
              <p:cNvSpPr txBox="1"/>
              <p:nvPr/>
            </p:nvSpPr>
            <p:spPr>
              <a:xfrm>
                <a:off x="10463586" y="5900238"/>
                <a:ext cx="965008" cy="692497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spAutoFit/>
              </a:bodyPr>
              <a:lstStyle/>
              <a:p>
                <a:pPr lvl="0">
                  <a:defRPr/>
                </a:pPr>
                <a:r>
                  <a:rPr lang="en-US" altLang="ko-KR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32200472</a:t>
                </a:r>
              </a:p>
              <a:p>
                <a:pPr lvl="0">
                  <a:defRPr/>
                </a:pPr>
                <a:r>
                  <a:rPr lang="en-US" altLang="ko-KR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32211228</a:t>
                </a:r>
                <a:endParaRPr lang="ko-KR" altLang="en-US" sz="15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endParaRPr>
              </a:p>
              <a:p>
                <a:pPr lvl="0">
                  <a:defRPr/>
                </a:pPr>
                <a:r>
                  <a:rPr lang="en-US" altLang="ko-KR" sz="1500" b="1" dirty="0">
                    <a:solidFill>
                      <a:schemeClr val="accent3"/>
                    </a:solidFill>
                    <a:latin typeface="Pretendard"/>
                    <a:ea typeface="Pretendard"/>
                    <a:cs typeface="Pretendard"/>
                  </a:rPr>
                  <a:t>32232597</a:t>
                </a:r>
                <a:endParaRPr lang="ko-KR" altLang="en-US" sz="1500" b="1" dirty="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90492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3573C1-27E6-FA5C-A5D4-77CE8F8FC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6C5F841-7EA2-D58E-E9DC-70D3F25A951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0D2FC8-B264-21EA-ABA8-6740F14AD4E7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2.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클러스터링</a:t>
            </a:r>
          </a:p>
        </p:txBody>
      </p:sp>
    </p:spTree>
    <p:extLst>
      <p:ext uri="{BB962C8B-B14F-4D97-AF65-F5344CB8AC3E}">
        <p14:creationId xmlns:p14="http://schemas.microsoft.com/office/powerpoint/2010/main" val="3394365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148AB0-6653-EF90-22F3-00B55C85E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B5A1AD4-2321-0400-F3E0-A9A35560506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C2E1745-01BD-837A-3C60-1279221DBC6A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초기 논의사항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539AA7B-4FAC-6095-B819-EB5F6252C45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8497FB-BB4A-922A-B066-3A8F890485D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ABE4B60-5039-FCD4-B801-0736DFB8E813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BF2334E-511C-1067-8968-E0B9FA5E5F54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01755898-8E59-1851-F18C-166A00900376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3074" name="Picture 2" descr="초보자를 위한 주식 차트 분석 방법">
            <a:extLst>
              <a:ext uri="{FF2B5EF4-FFF2-40B4-BE49-F238E27FC236}">
                <a16:creationId xmlns:a16="http://schemas.microsoft.com/office/drawing/2014/main" id="{B26F94CC-B3B6-A56F-A20F-E4C76919D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7467" y="1969011"/>
            <a:ext cx="5082783" cy="333216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0B438DA3-BADA-7159-E009-A79E46AB8795}"/>
              </a:ext>
            </a:extLst>
          </p:cNvPr>
          <p:cNvGrpSpPr/>
          <p:nvPr/>
        </p:nvGrpSpPr>
        <p:grpSpPr>
          <a:xfrm>
            <a:off x="480910" y="1969013"/>
            <a:ext cx="5418444" cy="3332166"/>
            <a:chOff x="480910" y="1716095"/>
            <a:chExt cx="5418444" cy="3332166"/>
          </a:xfrm>
        </p:grpSpPr>
        <p:sp>
          <p:nvSpPr>
            <p:cNvPr id="5" name="순서도: 대체 처리 4">
              <a:extLst>
                <a:ext uri="{FF2B5EF4-FFF2-40B4-BE49-F238E27FC236}">
                  <a16:creationId xmlns:a16="http://schemas.microsoft.com/office/drawing/2014/main" id="{E5A1A05F-C999-D697-FD06-EDA7B48957FB}"/>
                </a:ext>
              </a:extLst>
            </p:cNvPr>
            <p:cNvSpPr/>
            <p:nvPr/>
          </p:nvSpPr>
          <p:spPr>
            <a:xfrm>
              <a:off x="480910" y="1716095"/>
              <a:ext cx="5418444" cy="3332166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283CECB-9FD1-36A2-F19B-A38B65A40D82}"/>
                </a:ext>
              </a:extLst>
            </p:cNvPr>
            <p:cNvGrpSpPr/>
            <p:nvPr/>
          </p:nvGrpSpPr>
          <p:grpSpPr>
            <a:xfrm>
              <a:off x="790098" y="2757438"/>
              <a:ext cx="4715968" cy="907527"/>
              <a:chOff x="6227337" y="2193050"/>
              <a:chExt cx="4715968" cy="907527"/>
            </a:xfrm>
          </p:grpSpPr>
          <p:sp>
            <p:nvSpPr>
              <p:cNvPr id="7" name="TextBox 44">
                <a:extLst>
                  <a:ext uri="{FF2B5EF4-FFF2-40B4-BE49-F238E27FC236}">
                    <a16:creationId xmlns:a16="http://schemas.microsoft.com/office/drawing/2014/main" id="{D6E8EA11-6E71-6348-ECEE-2AADEC0E5C32}"/>
                  </a:ext>
                </a:extLst>
              </p:cNvPr>
              <p:cNvSpPr txBox="1"/>
              <p:nvPr/>
            </p:nvSpPr>
            <p:spPr>
              <a:xfrm>
                <a:off x="6746097" y="2228672"/>
                <a:ext cx="4197208" cy="871905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rPr>
                  <a:t>다양한 클러스터링 알고리즘을 이용하여 성능이 좋은 클러스터링 모델 이용 </a:t>
                </a:r>
                <a:endPara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rPr>
                  <a:t>(K-Means,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rPr>
                  <a:t>계층형 클러스터링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rPr>
                  <a:t>, DBSCAN)</a:t>
                </a:r>
              </a:p>
            </p:txBody>
          </p:sp>
          <p:pic>
            <p:nvPicPr>
              <p:cNvPr id="8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C3626C5F-B65C-19EE-C7A7-C142C31B5B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3BBB8ADC-70A6-6AD7-7A37-6966FDA54A68}"/>
                </a:ext>
              </a:extLst>
            </p:cNvPr>
            <p:cNvGrpSpPr/>
            <p:nvPr/>
          </p:nvGrpSpPr>
          <p:grpSpPr>
            <a:xfrm>
              <a:off x="790098" y="2083459"/>
              <a:ext cx="4715968" cy="401978"/>
              <a:chOff x="6227337" y="2193050"/>
              <a:chExt cx="4715968" cy="401978"/>
            </a:xfrm>
          </p:grpSpPr>
          <p:sp>
            <p:nvSpPr>
              <p:cNvPr id="11" name="TextBox 44">
                <a:extLst>
                  <a:ext uri="{FF2B5EF4-FFF2-40B4-BE49-F238E27FC236}">
                    <a16:creationId xmlns:a16="http://schemas.microsoft.com/office/drawing/2014/main" id="{1BFA5786-70EB-39DC-1B5D-23A63E62C2BF}"/>
                  </a:ext>
                </a:extLst>
              </p:cNvPr>
              <p:cNvSpPr txBox="1"/>
              <p:nvPr/>
            </p:nvSpPr>
            <p:spPr>
              <a:xfrm>
                <a:off x="6746096" y="2228672"/>
                <a:ext cx="4197209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rPr>
                  <a:t>기업분석은 정형화 하기 어려움 → 차트분석으로 진행</a:t>
                </a:r>
              </a:p>
            </p:txBody>
          </p:sp>
          <p:pic>
            <p:nvPicPr>
              <p:cNvPr id="12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2907D9A4-87DE-36C4-1707-DE642C942AB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1B397E71-5FDF-3155-E453-C298B2BAFBF7}"/>
                </a:ext>
              </a:extLst>
            </p:cNvPr>
            <p:cNvGrpSpPr/>
            <p:nvPr/>
          </p:nvGrpSpPr>
          <p:grpSpPr>
            <a:xfrm>
              <a:off x="790098" y="3936967"/>
              <a:ext cx="4715968" cy="607445"/>
              <a:chOff x="6227337" y="2193050"/>
              <a:chExt cx="4715968" cy="607445"/>
            </a:xfrm>
          </p:grpSpPr>
          <p:sp>
            <p:nvSpPr>
              <p:cNvPr id="15" name="TextBox 44">
                <a:extLst>
                  <a:ext uri="{FF2B5EF4-FFF2-40B4-BE49-F238E27FC236}">
                    <a16:creationId xmlns:a16="http://schemas.microsoft.com/office/drawing/2014/main" id="{AB224189-D947-E8B1-2534-690F71F9AD28}"/>
                  </a:ext>
                </a:extLst>
              </p:cNvPr>
              <p:cNvSpPr txBox="1"/>
              <p:nvPr/>
            </p:nvSpPr>
            <p:spPr>
              <a:xfrm>
                <a:off x="6746096" y="2228672"/>
                <a:ext cx="4197209" cy="571823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rPr>
                  <a:t>또는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rPr>
                  <a:t>3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Pretendard Light"/>
                    <a:ea typeface="Pretendard Light"/>
                    <a:cs typeface="Pretendard Light"/>
                  </a:rPr>
                  <a:t>가지를 모두 구현하여 사용자가 목적에 맞는 클러스터링을 이용할 수 있도록 생각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16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FB122F8F-3452-23D3-FB8A-5DCA774C73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955570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48C6E2-2C9A-5E73-8EE8-87DDD7A76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5E6029F-A450-0B2D-4670-A529033150E2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55F6387-9060-F9F4-83A1-0FB083DBDD98}"/>
              </a:ext>
            </a:extLst>
          </p:cNvPr>
          <p:cNvSpPr txBox="1"/>
          <p:nvPr/>
        </p:nvSpPr>
        <p:spPr>
          <a:xfrm>
            <a:off x="534988" y="428643"/>
            <a:ext cx="5794242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DBSCAN,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계층형 클러스터링 한계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6333B1A-B1DC-C981-AF15-DD61677FA812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42630F-9017-EE52-33F2-58C634B33CF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7A7B94-2BDD-6C5A-5F82-A3D4B94CC8B9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463781B-C8EB-364E-0C1D-2973100A483A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E97791AE-BBB5-EE0A-639A-F8BD71244D06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CB7DA48E-AC31-CEE3-F959-161586AA6443}"/>
              </a:ext>
            </a:extLst>
          </p:cNvPr>
          <p:cNvGrpSpPr/>
          <p:nvPr/>
        </p:nvGrpSpPr>
        <p:grpSpPr>
          <a:xfrm>
            <a:off x="1619127" y="3522940"/>
            <a:ext cx="4054504" cy="3005680"/>
            <a:chOff x="656809" y="2168013"/>
            <a:chExt cx="5014783" cy="3717552"/>
          </a:xfrm>
        </p:grpSpPr>
        <p:pic>
          <p:nvPicPr>
            <p:cNvPr id="1026" name="Picture 2" descr="DBSCAN: A density-based Clustering Algorithm | by Saarthak Gupta | Level Up  Coding">
              <a:extLst>
                <a:ext uri="{FF2B5EF4-FFF2-40B4-BE49-F238E27FC236}">
                  <a16:creationId xmlns:a16="http://schemas.microsoft.com/office/drawing/2014/main" id="{F64875D9-5E84-5070-9DA6-C7B962AF08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809" y="2168013"/>
              <a:ext cx="5014783" cy="3406782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D06A346-9244-BA5B-7B59-DE8C74EB288E}"/>
                </a:ext>
              </a:extLst>
            </p:cNvPr>
            <p:cNvSpPr txBox="1"/>
            <p:nvPr/>
          </p:nvSpPr>
          <p:spPr>
            <a:xfrm>
              <a:off x="2586120" y="5623955"/>
              <a:ext cx="1156160" cy="26161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7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DBSCAN</a:t>
              </a:r>
              <a:endParaRPr kumimoji="0" lang="ko-KR" altLang="en-US" sz="17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7556F76D-A955-CD2C-4F99-6D4FD9E90CB4}"/>
              </a:ext>
            </a:extLst>
          </p:cNvPr>
          <p:cNvGrpSpPr/>
          <p:nvPr/>
        </p:nvGrpSpPr>
        <p:grpSpPr>
          <a:xfrm>
            <a:off x="6255980" y="3521658"/>
            <a:ext cx="4712930" cy="2806138"/>
            <a:chOff x="6520410" y="2639961"/>
            <a:chExt cx="4712930" cy="2806138"/>
          </a:xfrm>
        </p:grpSpPr>
        <p:pic>
          <p:nvPicPr>
            <p:cNvPr id="1028" name="Picture 4" descr="Hierarchical Clustering / Dendrogram: Simple Definition, Examples -  Statistics How To">
              <a:extLst>
                <a:ext uri="{FF2B5EF4-FFF2-40B4-BE49-F238E27FC236}">
                  <a16:creationId xmlns:a16="http://schemas.microsoft.com/office/drawing/2014/main" id="{CCFE683D-36FA-4DEC-F073-1E5C0153BC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0410" y="2639961"/>
              <a:ext cx="4712930" cy="246288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BBCA693-0118-6A74-7AD3-AA436902B2E6}"/>
                </a:ext>
              </a:extLst>
            </p:cNvPr>
            <p:cNvSpPr txBox="1"/>
            <p:nvPr/>
          </p:nvSpPr>
          <p:spPr>
            <a:xfrm>
              <a:off x="8070814" y="5184489"/>
              <a:ext cx="1612121" cy="26161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700" b="1" i="0" u="none" strike="noStrike" kern="1200" cap="none" spc="0" normalizeH="0" baseline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계층형 클러스터링</a:t>
              </a:r>
              <a:endParaRPr kumimoji="0" lang="ko-KR" altLang="en-US" sz="17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1" name="순서도: 대체 처리 10">
            <a:extLst>
              <a:ext uri="{FF2B5EF4-FFF2-40B4-BE49-F238E27FC236}">
                <a16:creationId xmlns:a16="http://schemas.microsoft.com/office/drawing/2014/main" id="{D68FDF22-6D1B-D748-B412-C5CF17A42CCD}"/>
              </a:ext>
            </a:extLst>
          </p:cNvPr>
          <p:cNvSpPr/>
          <p:nvPr/>
        </p:nvSpPr>
        <p:spPr>
          <a:xfrm>
            <a:off x="534988" y="1190453"/>
            <a:ext cx="11086741" cy="2166588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50B865C-3ABE-2023-F2FA-4F855AB35C84}"/>
              </a:ext>
            </a:extLst>
          </p:cNvPr>
          <p:cNvGrpSpPr/>
          <p:nvPr/>
        </p:nvGrpSpPr>
        <p:grpSpPr>
          <a:xfrm>
            <a:off x="951041" y="1289477"/>
            <a:ext cx="10091119" cy="607445"/>
            <a:chOff x="6227337" y="2193050"/>
            <a:chExt cx="10091119" cy="607445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F79152D1-A28C-233C-C18F-09BF72902BAA}"/>
                </a:ext>
              </a:extLst>
            </p:cNvPr>
            <p:cNvSpPr txBox="1"/>
            <p:nvPr/>
          </p:nvSpPr>
          <p:spPr>
            <a:xfrm>
              <a:off x="6746096" y="2228672"/>
              <a:ext cx="9572360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코사인 유사도 행렬이 필요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코사인 유사도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feature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벡터 간의 방향 유사성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9E2C8BD6-6FC0-5C2C-CB05-D5D6EA4BB3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5B2D4DD9-A654-E2EE-CB0A-4B6B90A4406C}"/>
              </a:ext>
            </a:extLst>
          </p:cNvPr>
          <p:cNvGrpSpPr/>
          <p:nvPr/>
        </p:nvGrpSpPr>
        <p:grpSpPr>
          <a:xfrm>
            <a:off x="951041" y="2042645"/>
            <a:ext cx="10091119" cy="607445"/>
            <a:chOff x="6227337" y="2193050"/>
            <a:chExt cx="10091119" cy="607445"/>
          </a:xfrm>
        </p:grpSpPr>
        <p:sp>
          <p:nvSpPr>
            <p:cNvPr id="24" name="TextBox 44">
              <a:extLst>
                <a:ext uri="{FF2B5EF4-FFF2-40B4-BE49-F238E27FC236}">
                  <a16:creationId xmlns:a16="http://schemas.microsoft.com/office/drawing/2014/main" id="{0F7994A4-CAE4-6026-FA6E-7DC48F234EC6}"/>
                </a:ext>
              </a:extLst>
            </p:cNvPr>
            <p:cNvSpPr txBox="1"/>
            <p:nvPr/>
          </p:nvSpPr>
          <p:spPr>
            <a:xfrm>
              <a:off x="6746096" y="2228672"/>
              <a:ext cx="9572360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DBSCAN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의 경우 파라미터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이웃 반경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ε,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최소 이웃 수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MinPts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에 따라 결과가 크게 변할 수 있음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/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또한 직접 클러스터 개수를 설정할 수 없어 시각화에 어려움이 생길 수 있음 → 제외</a:t>
              </a:r>
            </a:p>
          </p:txBody>
        </p:sp>
        <p:pic>
          <p:nvPicPr>
            <p:cNvPr id="25" name="그래픽 45" descr="배지 체크 표시1 단색으로 채워진">
              <a:extLst>
                <a:ext uri="{FF2B5EF4-FFF2-40B4-BE49-F238E27FC236}">
                  <a16:creationId xmlns:a16="http://schemas.microsoft.com/office/drawing/2014/main" id="{35AFD8DD-AD24-098E-3B5A-EC450A74DD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ECF2FF7-06F1-875F-75DF-9E56AA67A211}"/>
              </a:ext>
            </a:extLst>
          </p:cNvPr>
          <p:cNvGrpSpPr/>
          <p:nvPr/>
        </p:nvGrpSpPr>
        <p:grpSpPr>
          <a:xfrm>
            <a:off x="951041" y="2795813"/>
            <a:ext cx="10091119" cy="401978"/>
            <a:chOff x="6227337" y="2193050"/>
            <a:chExt cx="10091119" cy="401978"/>
          </a:xfrm>
        </p:grpSpPr>
        <p:sp>
          <p:nvSpPr>
            <p:cNvPr id="33" name="TextBox 44">
              <a:extLst>
                <a:ext uri="{FF2B5EF4-FFF2-40B4-BE49-F238E27FC236}">
                  <a16:creationId xmlns:a16="http://schemas.microsoft.com/office/drawing/2014/main" id="{FCCFAD8D-C718-4E12-536F-2B60315519FA}"/>
                </a:ext>
              </a:extLst>
            </p:cNvPr>
            <p:cNvSpPr txBox="1"/>
            <p:nvPr/>
          </p:nvSpPr>
          <p:spPr>
            <a:xfrm>
              <a:off x="6746096" y="2228672"/>
              <a:ext cx="9572360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계층형 클러스터링의 경우 대용량 데이터나 고차원 데이터에는 비효율적 → 제외</a:t>
              </a:r>
            </a:p>
          </p:txBody>
        </p:sp>
        <p:pic>
          <p:nvPicPr>
            <p:cNvPr id="34" name="그래픽 45" descr="배지 체크 표시1 단색으로 채워진">
              <a:extLst>
                <a:ext uri="{FF2B5EF4-FFF2-40B4-BE49-F238E27FC236}">
                  <a16:creationId xmlns:a16="http://schemas.microsoft.com/office/drawing/2014/main" id="{6C38CC38-A999-BAB5-3A0A-65AEDA2F96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9317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05BED3-D810-8D53-0DDD-2CF7D76583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21571CC-505D-380A-647F-11A8C5F77C3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E27AE3E-A18E-C083-8104-6787BAE34C62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K-Means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클러스터링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923A273-6D37-EDDE-EB80-1E03B7C942B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917981-6DA3-252A-DC0A-6D84AB06F515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D7B38E9-AD9B-216F-CAD7-7547AC6FA474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EE31A68-F1EE-4BFC-308D-08F98EA46342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62349AAB-F175-F6B7-5CBE-2D9AD2F30500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080A16FC-FD2F-ED80-350B-FC6C78E43020}"/>
              </a:ext>
            </a:extLst>
          </p:cNvPr>
          <p:cNvSpPr/>
          <p:nvPr/>
        </p:nvSpPr>
        <p:spPr>
          <a:xfrm>
            <a:off x="480910" y="1969013"/>
            <a:ext cx="5418444" cy="3332166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3934F83-2BBB-59FF-CA5C-BDC779979BBA}"/>
              </a:ext>
            </a:extLst>
          </p:cNvPr>
          <p:cNvGrpSpPr/>
          <p:nvPr/>
        </p:nvGrpSpPr>
        <p:grpSpPr>
          <a:xfrm>
            <a:off x="790098" y="2218391"/>
            <a:ext cx="4715968" cy="401978"/>
            <a:chOff x="6227337" y="2193050"/>
            <a:chExt cx="4715968" cy="401978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CBD2E658-54AE-A336-D708-316471C460DD}"/>
                </a:ext>
              </a:extLst>
            </p:cNvPr>
            <p:cNvSpPr txBox="1"/>
            <p:nvPr/>
          </p:nvSpPr>
          <p:spPr>
            <a:xfrm>
              <a:off x="6746096" y="2228672"/>
              <a:ext cx="419720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대중적인 클러스터링 알고리즘</a:t>
              </a: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ACCF61B4-EB64-A2D4-79D2-644BEE7E5A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BBBE782-5610-B394-50D1-67B53DFEDA02}"/>
              </a:ext>
            </a:extLst>
          </p:cNvPr>
          <p:cNvGrpSpPr/>
          <p:nvPr/>
        </p:nvGrpSpPr>
        <p:grpSpPr>
          <a:xfrm>
            <a:off x="790098" y="2842901"/>
            <a:ext cx="4715968" cy="607445"/>
            <a:chOff x="6227337" y="2193050"/>
            <a:chExt cx="4715968" cy="607445"/>
          </a:xfrm>
        </p:grpSpPr>
        <p:sp>
          <p:nvSpPr>
            <p:cNvPr id="18" name="TextBox 44">
              <a:extLst>
                <a:ext uri="{FF2B5EF4-FFF2-40B4-BE49-F238E27FC236}">
                  <a16:creationId xmlns:a16="http://schemas.microsoft.com/office/drawing/2014/main" id="{D56D9F8D-CD92-0D30-6B46-1FDCC38607AE}"/>
                </a:ext>
              </a:extLst>
            </p:cNvPr>
            <p:cNvSpPr txBox="1"/>
            <p:nvPr/>
          </p:nvSpPr>
          <p:spPr>
            <a:xfrm>
              <a:off x="6746096" y="2228672"/>
              <a:ext cx="4197209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K-Means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클러스터링은 각 주식 종목의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feature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벡터 간의 </a:t>
              </a:r>
              <a:r>
                <a:rPr kumimoji="0" lang="ko-KR" altLang="en-US" sz="150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유클리드 거리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로 군집을 형성 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9" name="그래픽 45" descr="배지 체크 표시1 단색으로 채워진">
              <a:extLst>
                <a:ext uri="{FF2B5EF4-FFF2-40B4-BE49-F238E27FC236}">
                  <a16:creationId xmlns:a16="http://schemas.microsoft.com/office/drawing/2014/main" id="{0F48F281-8186-A5FE-D496-41C584CF42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A650FC3-D805-712B-4842-465D000CDCB6}"/>
              </a:ext>
            </a:extLst>
          </p:cNvPr>
          <p:cNvGrpSpPr/>
          <p:nvPr/>
        </p:nvGrpSpPr>
        <p:grpSpPr>
          <a:xfrm>
            <a:off x="790098" y="3672878"/>
            <a:ext cx="4715968" cy="607445"/>
            <a:chOff x="6227337" y="2193050"/>
            <a:chExt cx="4715968" cy="607445"/>
          </a:xfrm>
        </p:grpSpPr>
        <p:sp>
          <p:nvSpPr>
            <p:cNvPr id="21" name="TextBox 44">
              <a:extLst>
                <a:ext uri="{FF2B5EF4-FFF2-40B4-BE49-F238E27FC236}">
                  <a16:creationId xmlns:a16="http://schemas.microsoft.com/office/drawing/2014/main" id="{BA698106-A663-E46A-2800-FE982C7AF466}"/>
                </a:ext>
              </a:extLst>
            </p:cNvPr>
            <p:cNvSpPr txBox="1"/>
            <p:nvPr/>
          </p:nvSpPr>
          <p:spPr>
            <a:xfrm>
              <a:off x="6746096" y="2228672"/>
              <a:ext cx="4197209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feature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를 표준화 한 뒤 이 벡터 자체를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K-Means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에 입력하면 됨</a:t>
              </a:r>
            </a:p>
          </p:txBody>
        </p:sp>
        <p:pic>
          <p:nvPicPr>
            <p:cNvPr id="22" name="그래픽 45" descr="배지 체크 표시1 단색으로 채워진">
              <a:extLst>
                <a:ext uri="{FF2B5EF4-FFF2-40B4-BE49-F238E27FC236}">
                  <a16:creationId xmlns:a16="http://schemas.microsoft.com/office/drawing/2014/main" id="{56FBA1FB-3F3A-8F7B-FA8D-65046318A5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24639D35-578B-CB1B-4686-E7DF98C556F7}"/>
              </a:ext>
            </a:extLst>
          </p:cNvPr>
          <p:cNvGrpSpPr/>
          <p:nvPr/>
        </p:nvGrpSpPr>
        <p:grpSpPr>
          <a:xfrm>
            <a:off x="790098" y="4502856"/>
            <a:ext cx="4715968" cy="607445"/>
            <a:chOff x="6227337" y="2193050"/>
            <a:chExt cx="4715968" cy="607445"/>
          </a:xfrm>
        </p:grpSpPr>
        <p:sp>
          <p:nvSpPr>
            <p:cNvPr id="24" name="TextBox 44">
              <a:extLst>
                <a:ext uri="{FF2B5EF4-FFF2-40B4-BE49-F238E27FC236}">
                  <a16:creationId xmlns:a16="http://schemas.microsoft.com/office/drawing/2014/main" id="{158BB374-26E1-E1BA-9D82-B9C682E630D5}"/>
                </a:ext>
              </a:extLst>
            </p:cNvPr>
            <p:cNvSpPr txBox="1"/>
            <p:nvPr/>
          </p:nvSpPr>
          <p:spPr>
            <a:xfrm>
              <a:off x="6746096" y="2228672"/>
              <a:ext cx="4197209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시각화 했을 때 비교적 쉽게 사용자가 직관적으로 이해할 수 있음</a:t>
              </a:r>
            </a:p>
          </p:txBody>
        </p:sp>
        <p:pic>
          <p:nvPicPr>
            <p:cNvPr id="25" name="그래픽 45" descr="배지 체크 표시1 단색으로 채워진">
              <a:extLst>
                <a:ext uri="{FF2B5EF4-FFF2-40B4-BE49-F238E27FC236}">
                  <a16:creationId xmlns:a16="http://schemas.microsoft.com/office/drawing/2014/main" id="{7C8AD0A1-2215-FC3B-9107-C953EDFA66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5C68F22-81A4-E3D7-63DF-3B3AFAFFC766}"/>
              </a:ext>
            </a:extLst>
          </p:cNvPr>
          <p:cNvSpPr txBox="1"/>
          <p:nvPr/>
        </p:nvSpPr>
        <p:spPr>
          <a:xfrm>
            <a:off x="563960" y="5556681"/>
            <a:ext cx="6131812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>
              <a:defRPr/>
            </a:pPr>
            <a:r>
              <a:rPr kumimoji="0" lang="ko-KR" altLang="en-US" sz="200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→ 따라서 </a:t>
            </a:r>
            <a:r>
              <a:rPr kumimoji="0" lang="en-US" altLang="ko-KR" sz="200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K-Means </a:t>
            </a:r>
            <a:r>
              <a:rPr kumimoji="0" lang="ko-KR" altLang="en-US" sz="200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클러스터링을 우선으로 구현하기로 결정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pic>
        <p:nvPicPr>
          <p:cNvPr id="4098" name="Picture 2" descr="The Complete Guide to K-Means Clustering: Part 2— Coding from Scratch | by  Tushaar Batheja | Medium">
            <a:extLst>
              <a:ext uri="{FF2B5EF4-FFF2-40B4-BE49-F238E27FC236}">
                <a16:creationId xmlns:a16="http://schemas.microsoft.com/office/drawing/2014/main" id="{EB34CB1B-AB4F-87C0-807B-9ACA8C051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645" y="2254013"/>
            <a:ext cx="5418445" cy="275450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9507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E9349-C533-BAE1-37D6-35D08C7FE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508E782-DE53-CEAB-D994-675CE91CA6D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7C9111C-6135-F6BE-37C4-5D96DE6DFA26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초기 클러스터링 계획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C9B1803-9A41-D737-A269-E73BA420481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B51CDE-0E50-221D-A487-79A609A3EFE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FB43F16-F295-1678-7C33-3A57F6D60672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908C9E3-57DA-09F5-A91B-F40F0F44C92A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F53A7CC7-8466-C32C-0680-0C74EE31E8A9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87AFA3D0-AD63-54A5-D12D-A036E1B2DA7E}"/>
              </a:ext>
            </a:extLst>
          </p:cNvPr>
          <p:cNvSpPr/>
          <p:nvPr/>
        </p:nvSpPr>
        <p:spPr>
          <a:xfrm>
            <a:off x="480910" y="1222240"/>
            <a:ext cx="11209342" cy="2575669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94DBC1-E4FC-CABB-AE81-D713C5CF3415}"/>
              </a:ext>
            </a:extLst>
          </p:cNvPr>
          <p:cNvGrpSpPr/>
          <p:nvPr/>
        </p:nvGrpSpPr>
        <p:grpSpPr>
          <a:xfrm>
            <a:off x="790098" y="1414954"/>
            <a:ext cx="4715968" cy="401978"/>
            <a:chOff x="6227337" y="2193050"/>
            <a:chExt cx="4715968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F3702595-7BEE-C6FB-D2E6-1F8CCDF471D8}"/>
                </a:ext>
              </a:extLst>
            </p:cNvPr>
            <p:cNvSpPr txBox="1"/>
            <p:nvPr/>
          </p:nvSpPr>
          <p:spPr>
            <a:xfrm>
              <a:off x="6746096" y="2228672"/>
              <a:ext cx="419720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차트 분석에 활용하는 주식 데이터 수집</a:t>
              </a: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4C263E6B-42EF-5580-294A-E30F486D09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E66EEAF-EA84-1565-1DB7-3DA2BA445AC8}"/>
              </a:ext>
            </a:extLst>
          </p:cNvPr>
          <p:cNvGrpSpPr/>
          <p:nvPr/>
        </p:nvGrpSpPr>
        <p:grpSpPr>
          <a:xfrm>
            <a:off x="790098" y="2668091"/>
            <a:ext cx="10611804" cy="907527"/>
            <a:chOff x="6227337" y="2193050"/>
            <a:chExt cx="10611804" cy="907527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E1DA10BB-6CF4-C5AC-0565-0638459A9CF8}"/>
                </a:ext>
              </a:extLst>
            </p:cNvPr>
            <p:cNvSpPr txBox="1"/>
            <p:nvPr/>
          </p:nvSpPr>
          <p:spPr>
            <a:xfrm>
              <a:off x="6746096" y="2228672"/>
              <a:ext cx="10093045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이동평균선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수익률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변동성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RSI(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상대 강도 지수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), MDD(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최대 손실률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최대 낙폭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거래량 등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시계열 데이터로만 하다 보니 상장 기간의 차이로 인해 가격 지표를 이용한 클러스터링이 적합하지 않을 수 있음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 동등하게 지표를 가진 재무제표 같은 지표를 이용하는 것도 검토해보았지만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추가로 또 다른 데이터를 수집해야 하므로 후순위로 두었음</a:t>
              </a: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DDD63AA6-09CA-275C-2240-09E4FCF98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C21C1575-204E-EFE6-A475-DB9853C5EB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6772" y="3925400"/>
            <a:ext cx="5978588" cy="282647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E3E2B17E-D8E3-6F71-0606-2E2B2CC039C6}"/>
              </a:ext>
            </a:extLst>
          </p:cNvPr>
          <p:cNvGrpSpPr/>
          <p:nvPr/>
        </p:nvGrpSpPr>
        <p:grpSpPr>
          <a:xfrm>
            <a:off x="790098" y="1938789"/>
            <a:ext cx="10464056" cy="607445"/>
            <a:chOff x="6227337" y="2193050"/>
            <a:chExt cx="10464056" cy="607445"/>
          </a:xfrm>
        </p:grpSpPr>
        <p:sp>
          <p:nvSpPr>
            <p:cNvPr id="28" name="TextBox 44">
              <a:extLst>
                <a:ext uri="{FF2B5EF4-FFF2-40B4-BE49-F238E27FC236}">
                  <a16:creationId xmlns:a16="http://schemas.microsoft.com/office/drawing/2014/main" id="{65E76A51-BFF8-DBBB-1A0C-EAC4F3940FF5}"/>
                </a:ext>
              </a:extLst>
            </p:cNvPr>
            <p:cNvSpPr txBox="1"/>
            <p:nvPr/>
          </p:nvSpPr>
          <p:spPr>
            <a:xfrm>
              <a:off x="6746096" y="2228672"/>
              <a:ext cx="994529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처음에 주식 종목만을 가지고 진행하려 계획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But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요즘 같은 변동성이 큰 시기에 안전 자산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(ex.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금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을 많이 찾게 되는데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주식이 이 모든 것을 반영하기 어렵다는 피드백 → 따라서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ETF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데이터도 함께 수집</a:t>
              </a:r>
            </a:p>
          </p:txBody>
        </p:sp>
        <p:pic>
          <p:nvPicPr>
            <p:cNvPr id="29" name="그래픽 45" descr="배지 체크 표시1 단색으로 채워진">
              <a:extLst>
                <a:ext uri="{FF2B5EF4-FFF2-40B4-BE49-F238E27FC236}">
                  <a16:creationId xmlns:a16="http://schemas.microsoft.com/office/drawing/2014/main" id="{5D9DC7AC-68B1-6C12-AAAE-15DC7D4CEC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4443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428B7-D6AA-2A90-6D61-6D6FAF326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205893AD-614D-2BFC-7BCA-26123794C6F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E6934BE-A484-5E20-2748-F19F6DAF9077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초기 클러스터링 계획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88C8AB0-DC5C-2B77-B93C-F492FAE0440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294924-5EEC-1641-F9BE-532ED5A35CF6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DBFF67-731C-3742-0F56-D6F6BB6BA94A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221A735-156A-3E86-48D9-55BE2E5AC831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CDBFA8BE-8997-D2E2-32E1-057D0E1DB6CD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D164576A-81A3-D146-0AFF-79125F8A7FE9}"/>
              </a:ext>
            </a:extLst>
          </p:cNvPr>
          <p:cNvSpPr/>
          <p:nvPr/>
        </p:nvSpPr>
        <p:spPr>
          <a:xfrm>
            <a:off x="480910" y="1680765"/>
            <a:ext cx="5615090" cy="4147600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CA0EC78-61FC-23B0-BD3B-8A8029BF7C6D}"/>
              </a:ext>
            </a:extLst>
          </p:cNvPr>
          <p:cNvGrpSpPr/>
          <p:nvPr/>
        </p:nvGrpSpPr>
        <p:grpSpPr>
          <a:xfrm>
            <a:off x="790098" y="2085605"/>
            <a:ext cx="4963002" cy="401978"/>
            <a:chOff x="790098" y="3281361"/>
            <a:chExt cx="4963002" cy="401978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993E00A7-A1F9-94CF-46BB-2558E44AFD8C}"/>
                </a:ext>
              </a:extLst>
            </p:cNvPr>
            <p:cNvSpPr txBox="1"/>
            <p:nvPr/>
          </p:nvSpPr>
          <p:spPr>
            <a:xfrm>
              <a:off x="1308857" y="3316983"/>
              <a:ext cx="444424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데이터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전처리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결측값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·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이상치 처리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feature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표준화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90A2B922-E131-AF2E-4A33-3F0E47A2C5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790098" y="3281361"/>
              <a:ext cx="401978" cy="401978"/>
            </a:xfrm>
            <a:prstGeom prst="rect">
              <a:avLst/>
            </a:prstGeom>
          </p:spPr>
        </p:pic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7C36E93B-0041-2E15-2EC9-63A8D5C1080B}"/>
              </a:ext>
            </a:extLst>
          </p:cNvPr>
          <p:cNvGrpSpPr/>
          <p:nvPr/>
        </p:nvGrpSpPr>
        <p:grpSpPr>
          <a:xfrm>
            <a:off x="790098" y="2657478"/>
            <a:ext cx="4963002" cy="401978"/>
            <a:chOff x="790098" y="3856282"/>
            <a:chExt cx="4963002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920D23C2-1F55-0A30-03C0-081A1096021F}"/>
                </a:ext>
              </a:extLst>
            </p:cNvPr>
            <p:cNvSpPr txBox="1"/>
            <p:nvPr/>
          </p:nvSpPr>
          <p:spPr>
            <a:xfrm>
              <a:off x="1308857" y="3891904"/>
              <a:ext cx="444424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K-Means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클러스터링 수행</a:t>
              </a: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0BBCE3CA-236D-6BDD-3774-34092C2181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790098" y="3856282"/>
              <a:ext cx="401978" cy="401978"/>
            </a:xfrm>
            <a:prstGeom prst="rect">
              <a:avLst/>
            </a:prstGeom>
          </p:spPr>
        </p:pic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41B56A0F-552C-236D-A677-6D6F7674330D}"/>
              </a:ext>
            </a:extLst>
          </p:cNvPr>
          <p:cNvGrpSpPr/>
          <p:nvPr/>
        </p:nvGrpSpPr>
        <p:grpSpPr>
          <a:xfrm>
            <a:off x="790098" y="3229351"/>
            <a:ext cx="4963002" cy="401978"/>
            <a:chOff x="790098" y="4431203"/>
            <a:chExt cx="4963002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9299FED4-9953-765D-F0AF-FB31F2BA6666}"/>
                </a:ext>
              </a:extLst>
            </p:cNvPr>
            <p:cNvSpPr txBox="1"/>
            <p:nvPr/>
          </p:nvSpPr>
          <p:spPr>
            <a:xfrm>
              <a:off x="1308857" y="4466825"/>
              <a:ext cx="444424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PCA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차원 축소를 이용한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2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차원 좌표 시각화</a:t>
              </a: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88724B6D-B5CB-8DA8-80F5-BED2964BF8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790098" y="4431203"/>
              <a:ext cx="401978" cy="401978"/>
            </a:xfrm>
            <a:prstGeom prst="rect">
              <a:avLst/>
            </a:prstGeom>
          </p:spPr>
        </p:pic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35DA6D18-68B1-A579-A671-EF6C39001AC9}"/>
              </a:ext>
            </a:extLst>
          </p:cNvPr>
          <p:cNvGrpSpPr/>
          <p:nvPr/>
        </p:nvGrpSpPr>
        <p:grpSpPr>
          <a:xfrm>
            <a:off x="790098" y="3801224"/>
            <a:ext cx="4963002" cy="907527"/>
            <a:chOff x="790098" y="5006122"/>
            <a:chExt cx="4963002" cy="907527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8B5233AF-59D9-1D7B-22D7-68608743A7AF}"/>
                </a:ext>
              </a:extLst>
            </p:cNvPr>
            <p:cNvSpPr txBox="1"/>
            <p:nvPr/>
          </p:nvSpPr>
          <p:spPr>
            <a:xfrm>
              <a:off x="1308857" y="5041744"/>
              <a:ext cx="4444243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일단 클러스터링 할 수 있게 아무거나 상관없이 하나 기준으로 만들기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그 후 모델 최적화</a:t>
              </a: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3CB2E905-305D-C96A-E0A0-95E8480574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790098" y="5006122"/>
              <a:ext cx="401978" cy="401978"/>
            </a:xfrm>
            <a:prstGeom prst="rect">
              <a:avLst/>
            </a:prstGeom>
          </p:spPr>
        </p:pic>
      </p:grpSp>
      <p:pic>
        <p:nvPicPr>
          <p:cNvPr id="33" name="그림 32">
            <a:extLst>
              <a:ext uri="{FF2B5EF4-FFF2-40B4-BE49-F238E27FC236}">
                <a16:creationId xmlns:a16="http://schemas.microsoft.com/office/drawing/2014/main" id="{38AACB19-F34B-32B9-6C39-AC6EA83A9F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5188" y="1680764"/>
            <a:ext cx="5395358" cy="393280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96DB4474-F25B-8ED1-03FE-88E714EC7004}"/>
              </a:ext>
            </a:extLst>
          </p:cNvPr>
          <p:cNvGrpSpPr/>
          <p:nvPr/>
        </p:nvGrpSpPr>
        <p:grpSpPr>
          <a:xfrm>
            <a:off x="790098" y="4878648"/>
            <a:ext cx="4010312" cy="607445"/>
            <a:chOff x="6227337" y="2193050"/>
            <a:chExt cx="4010312" cy="607445"/>
          </a:xfrm>
        </p:grpSpPr>
        <p:sp>
          <p:nvSpPr>
            <p:cNvPr id="35" name="TextBox 44">
              <a:extLst>
                <a:ext uri="{FF2B5EF4-FFF2-40B4-BE49-F238E27FC236}">
                  <a16:creationId xmlns:a16="http://schemas.microsoft.com/office/drawing/2014/main" id="{25F29E70-75A8-4F78-2EAC-446F9EEE7897}"/>
                </a:ext>
              </a:extLst>
            </p:cNvPr>
            <p:cNvSpPr txBox="1"/>
            <p:nvPr/>
          </p:nvSpPr>
          <p:spPr>
            <a:xfrm>
              <a:off x="6746096" y="2228672"/>
              <a:ext cx="3491553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초기 수집된 소수의 데이터로 진행한 클러스터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종가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거래량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현금배당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주식분할 조정계수</a:t>
              </a: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36" name="그래픽 45" descr="배지 체크 표시1 단색으로 채워진">
              <a:extLst>
                <a:ext uri="{FF2B5EF4-FFF2-40B4-BE49-F238E27FC236}">
                  <a16:creationId xmlns:a16="http://schemas.microsoft.com/office/drawing/2014/main" id="{967D6B8F-59A4-1E9B-7415-FF7A5AB246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1094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EFBE35-72A0-3320-66F9-49D0C793A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229CFDE2-3A5C-6393-15BA-7AD14DD3A97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2F441FF-02EF-9DD5-AAED-116BDE420C88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성능 향상 고민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E17FC6-6DC9-FDBA-AD12-07E8947C777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23EB31-448D-05CA-4DCD-745A6CACF5D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1C470F6-BCB7-BF8B-AE74-EEEF8BC4D2FC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11C3DBB7-89B6-CB97-0C68-5C1DCF9C8136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C0F39F90-FE91-B882-2D9E-656D63E200FB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698554AC-4397-50F9-8D3E-1C1BB8502BD9}"/>
              </a:ext>
            </a:extLst>
          </p:cNvPr>
          <p:cNvSpPr/>
          <p:nvPr/>
        </p:nvSpPr>
        <p:spPr>
          <a:xfrm>
            <a:off x="480910" y="1680765"/>
            <a:ext cx="5615090" cy="3496146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E3ABAC4-3969-8530-19A5-2D0BC4D6B097}"/>
              </a:ext>
            </a:extLst>
          </p:cNvPr>
          <p:cNvGrpSpPr/>
          <p:nvPr/>
        </p:nvGrpSpPr>
        <p:grpSpPr>
          <a:xfrm>
            <a:off x="790098" y="2085605"/>
            <a:ext cx="4963002" cy="1207610"/>
            <a:chOff x="790098" y="3281361"/>
            <a:chExt cx="4963002" cy="1207610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84C2CC1A-FEDC-FA63-528A-5ED740F9E519}"/>
                </a:ext>
              </a:extLst>
            </p:cNvPr>
            <p:cNvSpPr txBox="1"/>
            <p:nvPr/>
          </p:nvSpPr>
          <p:spPr>
            <a:xfrm>
              <a:off x="1308857" y="3316983"/>
              <a:ext cx="4444243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클러스터링 평가 지표를 활용하여 모델 성능 측정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실루엣 계수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응집도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+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분리도 종합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데이비스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볼딘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지수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분산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/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거리 비율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칼린스키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하라바츠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지수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: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분리도 대비 응집도 비율</a:t>
              </a: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B08CC16D-EA1C-EFD1-8174-5CF391B406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790098" y="3281361"/>
              <a:ext cx="401978" cy="401978"/>
            </a:xfrm>
            <a:prstGeom prst="rect">
              <a:avLst/>
            </a:prstGeom>
          </p:spPr>
        </p:pic>
      </p:grpSp>
      <p:pic>
        <p:nvPicPr>
          <p:cNvPr id="1028" name="Picture 4" descr="12. Clustering">
            <a:extLst>
              <a:ext uri="{FF2B5EF4-FFF2-40B4-BE49-F238E27FC236}">
                <a16:creationId xmlns:a16="http://schemas.microsoft.com/office/drawing/2014/main" id="{73407E84-7A2F-6272-914B-7C93C9C3B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255" y="1800013"/>
            <a:ext cx="5081835" cy="390910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3BC5300-7553-9D87-F8AA-41EEC9D48DBD}"/>
              </a:ext>
            </a:extLst>
          </p:cNvPr>
          <p:cNvSpPr txBox="1"/>
          <p:nvPr/>
        </p:nvSpPr>
        <p:spPr>
          <a:xfrm>
            <a:off x="1305179" y="3386796"/>
            <a:ext cx="4393473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* </a:t>
            </a:r>
            <a:r>
              <a:rPr kumimoji="0" lang="ko-KR" altLang="en-US" sz="1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응집도</a:t>
            </a:r>
            <a:r>
              <a:rPr kumimoji="0" lang="en-US" altLang="ko-KR" sz="1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: </a:t>
            </a:r>
            <a:r>
              <a:rPr kumimoji="0" lang="ko-KR" altLang="en-US" sz="1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클러스터 내 분산</a:t>
            </a:r>
            <a:endParaRPr kumimoji="0" lang="en-US" altLang="ko-KR" sz="1200" b="1" i="0" u="none" strike="noStrike" kern="1200" cap="none" spc="0" normalizeH="0" baseline="0" dirty="0">
              <a:solidFill>
                <a:srgbClr val="002060"/>
              </a:solidFill>
              <a:effectLst/>
              <a:uLnTx/>
              <a:uFillTx/>
              <a:latin typeface="Pretendard"/>
              <a:ea typeface="Pretendard"/>
              <a:cs typeface="Pretendard"/>
            </a:endParaRPr>
          </a:p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* </a:t>
            </a:r>
            <a:r>
              <a:rPr kumimoji="0" lang="ko-KR" altLang="en-US" sz="1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분리도</a:t>
            </a:r>
            <a:r>
              <a:rPr kumimoji="0" lang="en-US" altLang="ko-KR" sz="1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: </a:t>
            </a:r>
            <a:r>
              <a:rPr kumimoji="0" lang="ko-KR" altLang="en-US" sz="1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클러스터 간 분산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9BD14A8-C9DA-92AC-D105-6AC1F33A58AE}"/>
              </a:ext>
            </a:extLst>
          </p:cNvPr>
          <p:cNvGrpSpPr/>
          <p:nvPr/>
        </p:nvGrpSpPr>
        <p:grpSpPr>
          <a:xfrm>
            <a:off x="790098" y="3969625"/>
            <a:ext cx="4963002" cy="607445"/>
            <a:chOff x="790098" y="3281361"/>
            <a:chExt cx="4963002" cy="607445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FD32269D-16EF-94FE-7099-D5F555B7522E}"/>
                </a:ext>
              </a:extLst>
            </p:cNvPr>
            <p:cNvSpPr txBox="1"/>
            <p:nvPr/>
          </p:nvSpPr>
          <p:spPr>
            <a:xfrm>
              <a:off x="1308857" y="3316983"/>
              <a:ext cx="4444243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클러스터링이 결국 비지도 학습이기 때문에 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3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가지 평가 지표를 종합하여 성능을 높이는 방향으로 개선</a:t>
              </a: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2687ACCB-98D0-2F0E-4279-E6C66F2B23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790098" y="3281361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9366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E7102-97C1-71A3-CAF9-670A53C480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96C1726F-1EC5-3239-A918-63AB08DA9C9D}"/>
              </a:ext>
            </a:extLst>
          </p:cNvPr>
          <p:cNvSpPr/>
          <p:nvPr/>
        </p:nvSpPr>
        <p:spPr>
          <a:xfrm>
            <a:off x="6096000" y="2140478"/>
            <a:ext cx="5523914" cy="293339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91C4BD67-9B58-C57A-628F-75E4CD169EA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5D20C2-1AB5-EDDE-B74D-3DA41101EB36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성능 향상 고민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85186BA-6C6F-D2AB-5C3C-822588ACC59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6A938D-A7DA-008E-5DC2-4576E8BE2289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13ADF9D-9547-AC44-2BD1-35395FAFAF58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EFD78F1-A535-2FC8-9B28-5A00D65AB6DA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9FCDAF1C-1503-95DA-601E-A8B2E8FEE79E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9421583-2CD0-3668-778C-5079D71B719F}"/>
              </a:ext>
            </a:extLst>
          </p:cNvPr>
          <p:cNvSpPr txBox="1"/>
          <p:nvPr/>
        </p:nvSpPr>
        <p:spPr>
          <a:xfrm>
            <a:off x="534988" y="6040347"/>
            <a:ext cx="5213330" cy="2308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5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초기 구현 클러스터링 모델에 약 </a:t>
            </a:r>
            <a:r>
              <a:rPr kumimoji="0" lang="en-US" altLang="ko-KR" sz="15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10,000</a:t>
            </a:r>
            <a:r>
              <a:rPr kumimoji="0" lang="ko-KR" altLang="en-US" sz="15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개의 데이터를 넣었을 때 결과</a:t>
            </a:r>
            <a:endParaRPr kumimoji="0" lang="ko-KR" altLang="en-US" sz="15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20BF13B-FC50-60E9-7471-350C559D8C5C}"/>
              </a:ext>
            </a:extLst>
          </p:cNvPr>
          <p:cNvGrpSpPr/>
          <p:nvPr/>
        </p:nvGrpSpPr>
        <p:grpSpPr>
          <a:xfrm>
            <a:off x="6610796" y="2541133"/>
            <a:ext cx="4010312" cy="401978"/>
            <a:chOff x="6227337" y="2193050"/>
            <a:chExt cx="4010312" cy="401978"/>
          </a:xfrm>
        </p:grpSpPr>
        <p:sp>
          <p:nvSpPr>
            <p:cNvPr id="8" name="TextBox 44">
              <a:extLst>
                <a:ext uri="{FF2B5EF4-FFF2-40B4-BE49-F238E27FC236}">
                  <a16:creationId xmlns:a16="http://schemas.microsoft.com/office/drawing/2014/main" id="{2F537E69-5836-7E1B-E039-FBC1CAC26613}"/>
                </a:ext>
              </a:extLst>
            </p:cNvPr>
            <p:cNvSpPr txBox="1"/>
            <p:nvPr/>
          </p:nvSpPr>
          <p:spPr>
            <a:xfrm>
              <a:off x="6746096" y="2228672"/>
              <a:ext cx="349155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10,210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개의 데이터를 가지고 시작</a:t>
              </a:r>
            </a:p>
          </p:txBody>
        </p:sp>
        <p:pic>
          <p:nvPicPr>
            <p:cNvPr id="10" name="그래픽 45" descr="배지 체크 표시1 단색으로 채워진">
              <a:extLst>
                <a:ext uri="{FF2B5EF4-FFF2-40B4-BE49-F238E27FC236}">
                  <a16:creationId xmlns:a16="http://schemas.microsoft.com/office/drawing/2014/main" id="{F3C1F603-EC6F-042C-E348-0F8FB6FDE7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8F0EAF84-9E73-3FC5-5C13-7C3EE4276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009" y="1587960"/>
            <a:ext cx="4579289" cy="424040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5A247DDA-BEAD-902B-9B69-D488573DB7E8}"/>
              </a:ext>
            </a:extLst>
          </p:cNvPr>
          <p:cNvGrpSpPr/>
          <p:nvPr/>
        </p:nvGrpSpPr>
        <p:grpSpPr>
          <a:xfrm>
            <a:off x="6610796" y="3327522"/>
            <a:ext cx="4010312" cy="401978"/>
            <a:chOff x="6227337" y="2193050"/>
            <a:chExt cx="4010312" cy="401978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63790B3F-8E26-CEF3-DC93-98E22BA42A64}"/>
                </a:ext>
              </a:extLst>
            </p:cNvPr>
            <p:cNvSpPr txBox="1"/>
            <p:nvPr/>
          </p:nvSpPr>
          <p:spPr>
            <a:xfrm>
              <a:off x="6746096" y="2228672"/>
              <a:ext cx="349155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데이터가 없는 종목 삭제</a:t>
              </a: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48726E15-F202-3710-9803-9E7DE6C6DF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2CF50CC-FCF9-5A43-8599-AA16CB0C87EF}"/>
              </a:ext>
            </a:extLst>
          </p:cNvPr>
          <p:cNvGrpSpPr/>
          <p:nvPr/>
        </p:nvGrpSpPr>
        <p:grpSpPr>
          <a:xfrm>
            <a:off x="6610796" y="4113912"/>
            <a:ext cx="4010312" cy="401978"/>
            <a:chOff x="6227337" y="2193050"/>
            <a:chExt cx="4010312" cy="401978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769136EE-4DD4-A50F-15DE-8F788CEEFD2E}"/>
                </a:ext>
              </a:extLst>
            </p:cNvPr>
            <p:cNvSpPr txBox="1"/>
            <p:nvPr/>
          </p:nvSpPr>
          <p:spPr>
            <a:xfrm>
              <a:off x="6746096" y="2228672"/>
              <a:ext cx="349155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상장 폐지되어 최신 정보가 없는 데이터 삭제</a:t>
              </a: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FC35A625-BB39-24FA-7353-EA37F89A6E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D7A06EA-C3C1-6BB1-8D72-4C8C5B647151}"/>
              </a:ext>
            </a:extLst>
          </p:cNvPr>
          <p:cNvSpPr txBox="1"/>
          <p:nvPr/>
        </p:nvSpPr>
        <p:spPr>
          <a:xfrm>
            <a:off x="6706808" y="171144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데이터 </a:t>
            </a:r>
            <a:r>
              <a:rPr kumimoji="0" lang="ko-KR" altLang="en-US" sz="20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전처리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</p:spTree>
    <p:extLst>
      <p:ext uri="{BB962C8B-B14F-4D97-AF65-F5344CB8AC3E}">
        <p14:creationId xmlns:p14="http://schemas.microsoft.com/office/powerpoint/2010/main" val="288599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2280D0-5CEC-A14E-207B-AE1AC79E8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6F6FD6CA-618F-B870-A422-9CBE562422A7}"/>
              </a:ext>
            </a:extLst>
          </p:cNvPr>
          <p:cNvSpPr/>
          <p:nvPr/>
        </p:nvSpPr>
        <p:spPr>
          <a:xfrm>
            <a:off x="689315" y="2140477"/>
            <a:ext cx="6527409" cy="3236907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E7D0EDC-F2B6-F048-C30D-ABA2CA101B6F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0722172-14BD-88E3-A407-E4676A14321F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성능 향상 고민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0288E00-C189-037B-9149-3F16FB05AF9B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8E5720-6C66-DE8D-8892-321E5B5EC4D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A1B981-A510-A8FA-1AFD-05CFDF3C9796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3F4B86C4-997F-C741-063D-87C5BB9401A1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9F9D4B77-B7F8-07E9-6054-BF70A7BA815E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34D366C-6FA7-3CDA-2B91-021DA781530A}"/>
              </a:ext>
            </a:extLst>
          </p:cNvPr>
          <p:cNvGrpSpPr/>
          <p:nvPr/>
        </p:nvGrpSpPr>
        <p:grpSpPr>
          <a:xfrm>
            <a:off x="997786" y="2440444"/>
            <a:ext cx="5709022" cy="401978"/>
            <a:chOff x="6227337" y="2193050"/>
            <a:chExt cx="5709022" cy="401978"/>
          </a:xfrm>
        </p:grpSpPr>
        <p:sp>
          <p:nvSpPr>
            <p:cNvPr id="8" name="TextBox 44">
              <a:extLst>
                <a:ext uri="{FF2B5EF4-FFF2-40B4-BE49-F238E27FC236}">
                  <a16:creationId xmlns:a16="http://schemas.microsoft.com/office/drawing/2014/main" id="{9699718F-E5BD-F037-29A4-BC59E64745BF}"/>
                </a:ext>
              </a:extLst>
            </p:cNvPr>
            <p:cNvSpPr txBox="1"/>
            <p:nvPr/>
          </p:nvSpPr>
          <p:spPr>
            <a:xfrm>
              <a:off x="6746096" y="2228672"/>
              <a:ext cx="519026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종목별로 상장일자가 달라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feature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계산이 어려운 상황</a:t>
              </a:r>
            </a:p>
          </p:txBody>
        </p:sp>
        <p:pic>
          <p:nvPicPr>
            <p:cNvPr id="10" name="그래픽 45" descr="배지 체크 표시1 단색으로 채워진">
              <a:extLst>
                <a:ext uri="{FF2B5EF4-FFF2-40B4-BE49-F238E27FC236}">
                  <a16:creationId xmlns:a16="http://schemas.microsoft.com/office/drawing/2014/main" id="{1508A95B-7FA1-A2BC-E0D3-750AD06B53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62F739AB-137F-AE51-C533-E9EE0A6ED029}"/>
              </a:ext>
            </a:extLst>
          </p:cNvPr>
          <p:cNvGrpSpPr/>
          <p:nvPr/>
        </p:nvGrpSpPr>
        <p:grpSpPr>
          <a:xfrm>
            <a:off x="997786" y="3265043"/>
            <a:ext cx="5895383" cy="607445"/>
            <a:chOff x="6227337" y="2193050"/>
            <a:chExt cx="5895383" cy="607445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E6C96557-6047-A48F-C9FB-923148F7DECD}"/>
                </a:ext>
              </a:extLst>
            </p:cNvPr>
            <p:cNvSpPr txBox="1"/>
            <p:nvPr/>
          </p:nvSpPr>
          <p:spPr>
            <a:xfrm>
              <a:off x="6746096" y="2228672"/>
              <a:ext cx="5376624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기간을 동일하게 맞춰서 구성해야 클러스터링 성능이 높아질 것으로 예상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데이터 수집 개수가 최소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1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 이상은 되어야 할 것으로 판단</a:t>
              </a: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D55BD483-A5DE-5103-06B6-786DBC5920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5F7E25C-EC70-088D-EE53-9633E5B819E6}"/>
              </a:ext>
            </a:extLst>
          </p:cNvPr>
          <p:cNvGrpSpPr/>
          <p:nvPr/>
        </p:nvGrpSpPr>
        <p:grpSpPr>
          <a:xfrm>
            <a:off x="997786" y="4295108"/>
            <a:ext cx="5895383" cy="607445"/>
            <a:chOff x="6227337" y="2193050"/>
            <a:chExt cx="5895383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E98C10A6-31FF-8256-DE41-3EEDD744AA46}"/>
                </a:ext>
              </a:extLst>
            </p:cNvPr>
            <p:cNvSpPr txBox="1"/>
            <p:nvPr/>
          </p:nvSpPr>
          <p:spPr>
            <a:xfrm>
              <a:off x="6746096" y="2228672"/>
              <a:ext cx="5376624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그 중에서 데이터 보유 기간이 가장 짧은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(start date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가 제일 최근인 것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기간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기준으로 모두 기간을 동일하게 처리</a:t>
              </a: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49CD3D7B-1758-BE85-4D2B-BACB9E1BC5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5EAC1190-A3BA-8B0F-C661-162864879220}"/>
              </a:ext>
            </a:extLst>
          </p:cNvPr>
          <p:cNvSpPr txBox="1"/>
          <p:nvPr/>
        </p:nvSpPr>
        <p:spPr>
          <a:xfrm>
            <a:off x="2008120" y="1681700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데이터 </a:t>
            </a:r>
            <a:r>
              <a:rPr kumimoji="0" lang="ko-KR" altLang="en-US" sz="20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전처리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</a:t>
            </a: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(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기간 필터링</a:t>
            </a:r>
            <a:r>
              <a:rPr lang="en-US" altLang="ko-KR" sz="2000" dirty="0">
                <a:solidFill>
                  <a:srgbClr val="002060"/>
                </a:solidFill>
                <a:latin typeface="Pretendard"/>
                <a:ea typeface="Pretendard"/>
              </a:rPr>
              <a:t>)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2F6405A6-878D-EB90-E237-03CDA9FAF0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6237" y="2528723"/>
            <a:ext cx="3093538" cy="243181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88297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53BD72-5079-27DE-6171-3C45E13A8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4B0DCB13-A7A5-3722-6960-C57D3A844EE9}"/>
              </a:ext>
            </a:extLst>
          </p:cNvPr>
          <p:cNvSpPr/>
          <p:nvPr/>
        </p:nvSpPr>
        <p:spPr>
          <a:xfrm>
            <a:off x="895643" y="1662546"/>
            <a:ext cx="10348899" cy="4572847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A66ED8C-2A0A-247B-8342-608D92D391E7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45F9CDB-F3C5-BF2E-B2C2-D0D44BDC07BF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성능 향상 고민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5D87E8-DE79-35DF-A1DC-7DBA6D17BF8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64C7DC-D20D-1D06-2365-F35978D8762A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8058446-9819-9ADE-D504-A1B13DFFDB1F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49B8283-D078-0A50-AD03-DF54C5937EBE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132793F3-5FCD-86A4-9D8E-92504E407C0A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414D869-D995-E353-2092-4244D152B917}"/>
              </a:ext>
            </a:extLst>
          </p:cNvPr>
          <p:cNvSpPr txBox="1"/>
          <p:nvPr/>
        </p:nvSpPr>
        <p:spPr>
          <a:xfrm>
            <a:off x="947458" y="1264590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Feature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생성 및 성능 </a:t>
            </a:r>
            <a:r>
              <a:rPr lang="ko-KR" altLang="en-US" sz="2000" dirty="0">
                <a:solidFill>
                  <a:srgbClr val="002060"/>
                </a:solidFill>
                <a:latin typeface="Pretendard"/>
                <a:ea typeface="Pretendard"/>
              </a:rPr>
              <a:t>비교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088EA13-2874-25FF-7EA3-6859D14547B1}"/>
              </a:ext>
            </a:extLst>
          </p:cNvPr>
          <p:cNvGrpSpPr/>
          <p:nvPr/>
        </p:nvGrpSpPr>
        <p:grpSpPr>
          <a:xfrm>
            <a:off x="1231259" y="1908823"/>
            <a:ext cx="6534107" cy="401978"/>
            <a:chOff x="6227337" y="2193050"/>
            <a:chExt cx="6534107" cy="401978"/>
          </a:xfrm>
        </p:grpSpPr>
        <p:sp>
          <p:nvSpPr>
            <p:cNvPr id="8" name="TextBox 44">
              <a:extLst>
                <a:ext uri="{FF2B5EF4-FFF2-40B4-BE49-F238E27FC236}">
                  <a16:creationId xmlns:a16="http://schemas.microsoft.com/office/drawing/2014/main" id="{F1D47BB6-00A4-E274-D78B-83D296F32725}"/>
                </a:ext>
              </a:extLst>
            </p:cNvPr>
            <p:cNvSpPr txBox="1"/>
            <p:nvPr/>
          </p:nvSpPr>
          <p:spPr>
            <a:xfrm>
              <a:off x="6746096" y="2228672"/>
              <a:ext cx="6015348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종가와 거래량 지표를 가지고 이동평균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수익률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변동성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RSI, MDD,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평균 거래량 계산</a:t>
              </a:r>
            </a:p>
          </p:txBody>
        </p:sp>
        <p:pic>
          <p:nvPicPr>
            <p:cNvPr id="10" name="그래픽 45" descr="배지 체크 표시1 단색으로 채워진">
              <a:extLst>
                <a:ext uri="{FF2B5EF4-FFF2-40B4-BE49-F238E27FC236}">
                  <a16:creationId xmlns:a16="http://schemas.microsoft.com/office/drawing/2014/main" id="{ADB51BC0-047E-148D-C509-3E700D0F38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FB9946D-4572-168B-DFBA-6A601CB35A57}"/>
              </a:ext>
            </a:extLst>
          </p:cNvPr>
          <p:cNvGrpSpPr/>
          <p:nvPr/>
        </p:nvGrpSpPr>
        <p:grpSpPr>
          <a:xfrm>
            <a:off x="1231259" y="2531294"/>
            <a:ext cx="7912741" cy="607445"/>
            <a:chOff x="6227337" y="2193050"/>
            <a:chExt cx="7912741" cy="607445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DEF4B05F-2F6C-B0E9-EDDB-219BE24DBDAB}"/>
                </a:ext>
              </a:extLst>
            </p:cNvPr>
            <p:cNvSpPr txBox="1"/>
            <p:nvPr/>
          </p:nvSpPr>
          <p:spPr>
            <a:xfrm>
              <a:off x="6746096" y="2228672"/>
              <a:ext cx="7393982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주식은 최신 정보의 영향을 많이 받기 때문에 최신 정보를 반영할 수 있는 추가 지표가 필요하다고 판단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6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개월 이동평균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6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개월 수익률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6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개월 변동성 지표 추가 계산</a:t>
              </a: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B7355CBD-6D56-E507-1AE2-400FFC75A0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C6A36E9-61D0-E7D5-9757-D8A6BBCC9AE5}"/>
              </a:ext>
            </a:extLst>
          </p:cNvPr>
          <p:cNvGrpSpPr/>
          <p:nvPr/>
        </p:nvGrpSpPr>
        <p:grpSpPr>
          <a:xfrm>
            <a:off x="1231259" y="3359232"/>
            <a:ext cx="4010312" cy="401978"/>
            <a:chOff x="6227337" y="2193050"/>
            <a:chExt cx="4010312" cy="401978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0076C778-F778-9B9A-0C61-9AAEC58D0531}"/>
                </a:ext>
              </a:extLst>
            </p:cNvPr>
            <p:cNvSpPr txBox="1"/>
            <p:nvPr/>
          </p:nvSpPr>
          <p:spPr>
            <a:xfrm>
              <a:off x="6746096" y="2228672"/>
              <a:ext cx="349155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총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9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feature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생성</a:t>
              </a: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DE5FB971-4439-1CEA-1D6F-02D2ED7CE7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C55B9FC-538D-6F2D-9668-69FDF5C39C00}"/>
              </a:ext>
            </a:extLst>
          </p:cNvPr>
          <p:cNvGrpSpPr/>
          <p:nvPr/>
        </p:nvGrpSpPr>
        <p:grpSpPr>
          <a:xfrm>
            <a:off x="1231259" y="3981703"/>
            <a:ext cx="10065098" cy="607445"/>
            <a:chOff x="6227337" y="2193050"/>
            <a:chExt cx="10065098" cy="607445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4AD2A091-5CC9-3B1E-195E-6D63A607BE4F}"/>
                </a:ext>
              </a:extLst>
            </p:cNvPr>
            <p:cNvSpPr txBox="1"/>
            <p:nvPr/>
          </p:nvSpPr>
          <p:spPr>
            <a:xfrm>
              <a:off x="6746096" y="2228672"/>
              <a:ext cx="9546339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1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년치 이상 데이터 보유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6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개월 계산 지표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/ 3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년치 이상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6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개월 계산 지표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/ 3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년치 이상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1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 계산 지표 모두 활용해 보았지만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1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년치 이상 데이터 보유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6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개월 계산 지표가 클러스터링 평가 지표가 가장 높았음</a:t>
              </a: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29B530FB-1AC0-718B-1697-89D09C9143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2A407D5-EEB6-41C0-3C16-E38AC01D6B69}"/>
              </a:ext>
            </a:extLst>
          </p:cNvPr>
          <p:cNvGrpSpPr/>
          <p:nvPr/>
        </p:nvGrpSpPr>
        <p:grpSpPr>
          <a:xfrm>
            <a:off x="1231259" y="5432111"/>
            <a:ext cx="10065098" cy="607445"/>
            <a:chOff x="6227337" y="2193050"/>
            <a:chExt cx="10065098" cy="607445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EDFB2BF4-6A61-6624-09EB-3721D70A2DEB}"/>
                </a:ext>
              </a:extLst>
            </p:cNvPr>
            <p:cNvSpPr txBox="1"/>
            <p:nvPr/>
          </p:nvSpPr>
          <p:spPr>
            <a:xfrm>
              <a:off x="6746096" y="2228672"/>
              <a:ext cx="9546339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모델 성능을 높이기 위해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PCA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로 주성분만 남겨놓은 후 클러스터링을 진행하는 방안도 고민 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주성분 분석을 해서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feature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를 줄이면 결국 모든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feature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정보를 담지는 못하는 것이므로 기각</a:t>
              </a: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BB756EB0-1B54-B153-BDFF-D95FD358B5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615C703-32E4-F8C2-7010-B293E033569F}"/>
              </a:ext>
            </a:extLst>
          </p:cNvPr>
          <p:cNvGrpSpPr/>
          <p:nvPr/>
        </p:nvGrpSpPr>
        <p:grpSpPr>
          <a:xfrm>
            <a:off x="1231259" y="4809641"/>
            <a:ext cx="4908483" cy="401978"/>
            <a:chOff x="897957" y="2443394"/>
            <a:chExt cx="4908483" cy="401978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5B3FB026-ACFE-8AFD-9D68-69F830F18A70}"/>
                </a:ext>
              </a:extLst>
            </p:cNvPr>
            <p:cNvSpPr txBox="1"/>
            <p:nvPr/>
          </p:nvSpPr>
          <p:spPr>
            <a:xfrm>
              <a:off x="1416716" y="2479016"/>
              <a:ext cx="4389724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StandardScaler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를 이용해 스케일링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평균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0,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분산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1)</a:t>
              </a: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F3D400B7-1FE0-CBD5-BB58-30AB8DAE8B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897957" y="2443394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5680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/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목차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37452DF-6045-F949-5705-0A4717DA8C67}"/>
              </a:ext>
            </a:extLst>
          </p:cNvPr>
          <p:cNvGrpSpPr/>
          <p:nvPr/>
        </p:nvGrpSpPr>
        <p:grpSpPr>
          <a:xfrm>
            <a:off x="961845" y="1671373"/>
            <a:ext cx="4415913" cy="720000"/>
            <a:chOff x="2310812" y="1571785"/>
            <a:chExt cx="4415913" cy="720000"/>
          </a:xfrm>
        </p:grpSpPr>
        <p:sp>
          <p:nvSpPr>
            <p:cNvPr id="300" name="TextBox 1"/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역할</a:t>
              </a:r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FF1914BB-9EF7-FBA7-B828-21505D3F85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0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20D6DF1-C08D-9916-96A4-5F61DAA2C399}"/>
              </a:ext>
            </a:extLst>
          </p:cNvPr>
          <p:cNvGrpSpPr/>
          <p:nvPr/>
        </p:nvGrpSpPr>
        <p:grpSpPr>
          <a:xfrm>
            <a:off x="961845" y="3162276"/>
            <a:ext cx="5078716" cy="720000"/>
            <a:chOff x="2310812" y="1571785"/>
            <a:chExt cx="5078716" cy="720000"/>
          </a:xfrm>
        </p:grpSpPr>
        <p:sp>
          <p:nvSpPr>
            <p:cNvPr id="15" name="TextBox 1">
              <a:extLst>
                <a:ext uri="{FF2B5EF4-FFF2-40B4-BE49-F238E27FC236}">
                  <a16:creationId xmlns:a16="http://schemas.microsoft.com/office/drawing/2014/main" id="{9D0172AC-6FDB-FE00-6A07-A816E83D1C12}"/>
                </a:ext>
              </a:extLst>
            </p:cNvPr>
            <p:cNvSpPr txBox="1"/>
            <p:nvPr/>
          </p:nvSpPr>
          <p:spPr>
            <a:xfrm>
              <a:off x="3370542" y="1700952"/>
              <a:ext cx="4018986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클러스터링</a:t>
              </a: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4C72CC5-D562-9C54-9CA3-F2F28DF5CF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2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67A66B2-C0EC-B67D-4D2C-CCEABF190073}"/>
              </a:ext>
            </a:extLst>
          </p:cNvPr>
          <p:cNvGrpSpPr/>
          <p:nvPr/>
        </p:nvGrpSpPr>
        <p:grpSpPr>
          <a:xfrm>
            <a:off x="961845" y="4653179"/>
            <a:ext cx="4415913" cy="720000"/>
            <a:chOff x="2310812" y="1571785"/>
            <a:chExt cx="4415913" cy="720000"/>
          </a:xfrm>
        </p:grpSpPr>
        <p:sp>
          <p:nvSpPr>
            <p:cNvPr id="18" name="TextBox 1">
              <a:extLst>
                <a:ext uri="{FF2B5EF4-FFF2-40B4-BE49-F238E27FC236}">
                  <a16:creationId xmlns:a16="http://schemas.microsoft.com/office/drawing/2014/main" id="{7295F590-9177-19DB-4320-FBB618CA4B0B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3000" dirty="0">
                  <a:solidFill>
                    <a:srgbClr val="002060"/>
                  </a:solidFill>
                  <a:latin typeface="Pretendard"/>
                  <a:ea typeface="Pretendard"/>
                </a:rPr>
                <a:t>Testing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C7DFF9E5-EF00-9358-140B-9C764B69C3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4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D512124-2F26-B76B-30E5-A908767F67C8}"/>
              </a:ext>
            </a:extLst>
          </p:cNvPr>
          <p:cNvGrpSpPr/>
          <p:nvPr/>
        </p:nvGrpSpPr>
        <p:grpSpPr>
          <a:xfrm>
            <a:off x="6380291" y="1671373"/>
            <a:ext cx="5035999" cy="720000"/>
            <a:chOff x="2310812" y="1571785"/>
            <a:chExt cx="5035999" cy="720000"/>
          </a:xfrm>
        </p:grpSpPr>
        <p:sp>
          <p:nvSpPr>
            <p:cNvPr id="11" name="TextBox 1">
              <a:extLst>
                <a:ext uri="{FF2B5EF4-FFF2-40B4-BE49-F238E27FC236}">
                  <a16:creationId xmlns:a16="http://schemas.microsoft.com/office/drawing/2014/main" id="{29BAD33B-F0DB-ACB0-7E41-48B3F4C4A546}"/>
                </a:ext>
              </a:extLst>
            </p:cNvPr>
            <p:cNvSpPr txBox="1"/>
            <p:nvPr/>
          </p:nvSpPr>
          <p:spPr>
            <a:xfrm>
              <a:off x="3370542" y="1700952"/>
              <a:ext cx="3976269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문서화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77E26BB-DC9E-9FEB-072E-3BB6DEDE3C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1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5933DC0-7270-D29D-B6D2-31BF5B6A2779}"/>
              </a:ext>
            </a:extLst>
          </p:cNvPr>
          <p:cNvGrpSpPr/>
          <p:nvPr/>
        </p:nvGrpSpPr>
        <p:grpSpPr>
          <a:xfrm>
            <a:off x="6380291" y="3162276"/>
            <a:ext cx="4415913" cy="720000"/>
            <a:chOff x="2310812" y="1571785"/>
            <a:chExt cx="4415913" cy="720000"/>
          </a:xfrm>
        </p:grpSpPr>
        <p:sp>
          <p:nvSpPr>
            <p:cNvPr id="23" name="TextBox 1">
              <a:extLst>
                <a:ext uri="{FF2B5EF4-FFF2-40B4-BE49-F238E27FC236}">
                  <a16:creationId xmlns:a16="http://schemas.microsoft.com/office/drawing/2014/main" id="{F3C17B1B-7F81-34A3-741F-4DA236C0FF75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 err="1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7118CA3-6E24-657A-8281-6910497246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3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7F4BD543-4817-2A88-3BF7-B2B2B973EDF6}"/>
              </a:ext>
            </a:extLst>
          </p:cNvPr>
          <p:cNvGrpSpPr/>
          <p:nvPr/>
        </p:nvGrpSpPr>
        <p:grpSpPr>
          <a:xfrm>
            <a:off x="6380291" y="4653179"/>
            <a:ext cx="4415913" cy="720000"/>
            <a:chOff x="2310812" y="1571785"/>
            <a:chExt cx="4415913" cy="720000"/>
          </a:xfrm>
        </p:grpSpPr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E43971D1-DF33-0349-B185-5BC0D5ECFA0E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추가 기능 및 시연</a:t>
              </a: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405E24F-4DD7-C416-F2CE-56CEB45E05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5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9657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F736C-82F8-C480-4A0F-AA9CAE731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B96E6289-2347-88C0-B808-84BA370AA65F}"/>
              </a:ext>
            </a:extLst>
          </p:cNvPr>
          <p:cNvSpPr/>
          <p:nvPr/>
        </p:nvSpPr>
        <p:spPr>
          <a:xfrm>
            <a:off x="351689" y="1780605"/>
            <a:ext cx="6143623" cy="3711069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500D61C-1190-2121-DB58-DFEA6F07621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6CF0A7A-215E-3F19-BB00-AF441143F016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성능 향상 고민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4EEF941-07C9-BBA7-97DD-299300D29D2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CA49D9-1967-5BC2-8BBB-843B53D1C631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8E9763-8969-8EAD-8573-50D77E565515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7A3A7D3B-BD08-B0D7-FA5F-6E94D3E2B439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9C7D03A6-5BF4-D5FE-0E4C-9238CD0506C3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8F40F3D-E987-D47A-2419-221891F62F5E}"/>
              </a:ext>
            </a:extLst>
          </p:cNvPr>
          <p:cNvSpPr txBox="1"/>
          <p:nvPr/>
        </p:nvSpPr>
        <p:spPr>
          <a:xfrm>
            <a:off x="573214" y="128320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엘보우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기법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8BC7D7B-4995-6B70-7E27-D1855CF23F12}"/>
              </a:ext>
            </a:extLst>
          </p:cNvPr>
          <p:cNvGrpSpPr/>
          <p:nvPr/>
        </p:nvGrpSpPr>
        <p:grpSpPr>
          <a:xfrm>
            <a:off x="626328" y="2734683"/>
            <a:ext cx="5752205" cy="907527"/>
            <a:chOff x="6227337" y="2193050"/>
            <a:chExt cx="5752205" cy="907527"/>
          </a:xfrm>
        </p:grpSpPr>
        <p:sp>
          <p:nvSpPr>
            <p:cNvPr id="8" name="TextBox 44">
              <a:extLst>
                <a:ext uri="{FF2B5EF4-FFF2-40B4-BE49-F238E27FC236}">
                  <a16:creationId xmlns:a16="http://schemas.microsoft.com/office/drawing/2014/main" id="{B870810B-B893-C507-4F22-04C305FA47D8}"/>
                </a:ext>
              </a:extLst>
            </p:cNvPr>
            <p:cNvSpPr txBox="1"/>
            <p:nvPr/>
          </p:nvSpPr>
          <p:spPr>
            <a:xfrm>
              <a:off x="6746095" y="2228672"/>
              <a:ext cx="5233447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찾은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K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를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Default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로 지정하여 이후 사용자가 직접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K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를 지정하는 방식 고민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일반 사용자가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K-Means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클러스터링을 모를 수도 있다는 판단 하에 파라미터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(K)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를 직접 지정하는 방식은 삭제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0" name="그래픽 45" descr="배지 체크 표시1 단색으로 채워진">
              <a:extLst>
                <a:ext uri="{FF2B5EF4-FFF2-40B4-BE49-F238E27FC236}">
                  <a16:creationId xmlns:a16="http://schemas.microsoft.com/office/drawing/2014/main" id="{AC7CC944-0444-C0BE-626D-12225AAA2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2050" name="Picture 2" descr="TIL] 21.05.27 K-means cluster의 K값 구하기">
            <a:extLst>
              <a:ext uri="{FF2B5EF4-FFF2-40B4-BE49-F238E27FC236}">
                <a16:creationId xmlns:a16="http://schemas.microsoft.com/office/drawing/2014/main" id="{AACD3A62-271C-FBE7-52F9-EA7E1867A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4051" y="1888066"/>
            <a:ext cx="5078343" cy="349614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3C26EDBE-AC12-C69E-D404-EC2A433B5829}"/>
              </a:ext>
            </a:extLst>
          </p:cNvPr>
          <p:cNvGrpSpPr/>
          <p:nvPr/>
        </p:nvGrpSpPr>
        <p:grpSpPr>
          <a:xfrm>
            <a:off x="626328" y="2070758"/>
            <a:ext cx="4908483" cy="401978"/>
            <a:chOff x="897957" y="2443394"/>
            <a:chExt cx="4908483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3CBD259A-AAD6-FBFB-10C1-ADE035DD911F}"/>
                </a:ext>
              </a:extLst>
            </p:cNvPr>
            <p:cNvSpPr txBox="1"/>
            <p:nvPr/>
          </p:nvSpPr>
          <p:spPr>
            <a:xfrm>
              <a:off x="1416716" y="2479016"/>
              <a:ext cx="4389724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엘보우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기법 이용하여 최적의 클러스터 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(K)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탐색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(SSE)</a:t>
              </a: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F7938AE9-B46F-FB34-614B-D51F48E64D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897957" y="2443394"/>
              <a:ext cx="401978" cy="401978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ABA5EBC-11E4-39BA-898D-6EBAED8FEA3B}"/>
              </a:ext>
            </a:extLst>
          </p:cNvPr>
          <p:cNvGrpSpPr/>
          <p:nvPr/>
        </p:nvGrpSpPr>
        <p:grpSpPr>
          <a:xfrm>
            <a:off x="626328" y="3904157"/>
            <a:ext cx="5199365" cy="1207610"/>
            <a:chOff x="6227337" y="2193050"/>
            <a:chExt cx="5199365" cy="1207610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0238694D-4433-B0F6-4C25-D9BF8D322815}"/>
                </a:ext>
              </a:extLst>
            </p:cNvPr>
            <p:cNvSpPr txBox="1"/>
            <p:nvPr/>
          </p:nvSpPr>
          <p:spPr>
            <a:xfrm>
              <a:off x="6746096" y="2228672"/>
              <a:ext cx="4680606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주식은 투자 가격이 있다 보니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K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가 너무 커지면 기초 자산의 크기가 너무 커지는 것이 문제 </a:t>
              </a:r>
              <a:b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</a:b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따라서 범위를 지정해놓고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엘보우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기법 적용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최대한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4~5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의 값이 나올 수 있도록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B09F265B-2451-F1AB-398D-EB7B853BE8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FFC1345-B9C7-1C9A-E7A1-04F13326FF15}"/>
              </a:ext>
            </a:extLst>
          </p:cNvPr>
          <p:cNvSpPr txBox="1"/>
          <p:nvPr/>
        </p:nvSpPr>
        <p:spPr>
          <a:xfrm>
            <a:off x="626328" y="5663560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→ </a:t>
            </a: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K=4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로 지정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</p:spTree>
    <p:extLst>
      <p:ext uri="{BB962C8B-B14F-4D97-AF65-F5344CB8AC3E}">
        <p14:creationId xmlns:p14="http://schemas.microsoft.com/office/powerpoint/2010/main" val="24294711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BC505-317D-6FD8-476A-1B5789613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44D4C224-4E9C-81AF-662A-CBF639ACCC98}"/>
              </a:ext>
            </a:extLst>
          </p:cNvPr>
          <p:cNvSpPr/>
          <p:nvPr/>
        </p:nvSpPr>
        <p:spPr>
          <a:xfrm>
            <a:off x="480910" y="2145111"/>
            <a:ext cx="5615090" cy="2950764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D33778F-F5A2-9928-ECE5-50702494C1F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8F6ABFE-36C1-0C94-2E51-7628E8A36169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성능 향상 고민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DF351D0-533A-1FD6-825C-0F4F53E7AA4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4E77F1-29E5-10AA-21E5-ED3387F8FAC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B494DD1-2748-743D-A59B-6E48C3BDBE67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F2D9D92-AAFD-AFEC-FB6E-42B861CF8C5A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2AE066F4-A9B0-BC98-E73E-FDA4FDDC1831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111DE78-8201-4958-E397-4C08A6DBD922}"/>
              </a:ext>
            </a:extLst>
          </p:cNvPr>
          <p:cNvSpPr txBox="1"/>
          <p:nvPr/>
        </p:nvSpPr>
        <p:spPr>
          <a:xfrm>
            <a:off x="765499" y="1688192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Issue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6A31E21-0FFB-0F95-933D-6812F1B23606}"/>
              </a:ext>
            </a:extLst>
          </p:cNvPr>
          <p:cNvGrpSpPr/>
          <p:nvPr/>
        </p:nvGrpSpPr>
        <p:grpSpPr>
          <a:xfrm>
            <a:off x="805653" y="3269418"/>
            <a:ext cx="4996406" cy="401978"/>
            <a:chOff x="6227337" y="2193050"/>
            <a:chExt cx="4996406" cy="401978"/>
          </a:xfrm>
        </p:grpSpPr>
        <p:sp>
          <p:nvSpPr>
            <p:cNvPr id="8" name="TextBox 44">
              <a:extLst>
                <a:ext uri="{FF2B5EF4-FFF2-40B4-BE49-F238E27FC236}">
                  <a16:creationId xmlns:a16="http://schemas.microsoft.com/office/drawing/2014/main" id="{6F455C81-9198-B9DD-BF0D-9284A8DEF3C0}"/>
                </a:ext>
              </a:extLst>
            </p:cNvPr>
            <p:cNvSpPr txBox="1"/>
            <p:nvPr/>
          </p:nvSpPr>
          <p:spPr>
            <a:xfrm>
              <a:off x="6746096" y="2228672"/>
              <a:ext cx="4477647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해결을 위해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Isolation Forest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사용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다변량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이상치 처리 기법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0" name="그래픽 45" descr="배지 체크 표시1 단색으로 채워진">
              <a:extLst>
                <a:ext uri="{FF2B5EF4-FFF2-40B4-BE49-F238E27FC236}">
                  <a16:creationId xmlns:a16="http://schemas.microsoft.com/office/drawing/2014/main" id="{B36F6083-24E5-1113-7B98-D6BAFAD362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C7FF4EF-8BC1-5EA3-0A38-541757C0A4F8}"/>
              </a:ext>
            </a:extLst>
          </p:cNvPr>
          <p:cNvGrpSpPr/>
          <p:nvPr/>
        </p:nvGrpSpPr>
        <p:grpSpPr>
          <a:xfrm>
            <a:off x="805653" y="2443394"/>
            <a:ext cx="4921818" cy="607445"/>
            <a:chOff x="6227337" y="2193050"/>
            <a:chExt cx="4921818" cy="607445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DEB08B5F-BB4E-7FBE-DEC8-17F2948BDE8A}"/>
                </a:ext>
              </a:extLst>
            </p:cNvPr>
            <p:cNvSpPr txBox="1"/>
            <p:nvPr/>
          </p:nvSpPr>
          <p:spPr>
            <a:xfrm>
              <a:off x="6746096" y="2228672"/>
              <a:ext cx="4403059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특정 클러스터에 데이터가 쏠리고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1~2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개의 데이터만 포함되어 있는 클러스터 발생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148D182A-7549-A9DF-B190-0DCC866B45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366EBB0-43DE-6FD8-89E7-E6D3E22162C8}"/>
              </a:ext>
            </a:extLst>
          </p:cNvPr>
          <p:cNvGrpSpPr/>
          <p:nvPr/>
        </p:nvGrpSpPr>
        <p:grpSpPr>
          <a:xfrm>
            <a:off x="805653" y="3889976"/>
            <a:ext cx="4996406" cy="907527"/>
            <a:chOff x="6227337" y="2193050"/>
            <a:chExt cx="4996406" cy="907527"/>
          </a:xfrm>
        </p:grpSpPr>
        <p:sp>
          <p:nvSpPr>
            <p:cNvPr id="18" name="TextBox 44">
              <a:extLst>
                <a:ext uri="{FF2B5EF4-FFF2-40B4-BE49-F238E27FC236}">
                  <a16:creationId xmlns:a16="http://schemas.microsoft.com/office/drawing/2014/main" id="{78B69494-E98F-D0BD-11FD-4D8B2A9D7F9D}"/>
                </a:ext>
              </a:extLst>
            </p:cNvPr>
            <p:cNvSpPr txBox="1"/>
            <p:nvPr/>
          </p:nvSpPr>
          <p:spPr>
            <a:xfrm>
              <a:off x="6746096" y="2228672"/>
              <a:ext cx="4477647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각 데이터 포인트가 여러 개의 랜덤 결정 트리에서 고립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(isolated)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되는 데 필요한 경로 길이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(depth)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를 기반으로 전체의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5%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처리</a:t>
              </a:r>
            </a:p>
          </p:txBody>
        </p:sp>
        <p:pic>
          <p:nvPicPr>
            <p:cNvPr id="19" name="그래픽 45" descr="배지 체크 표시1 단색으로 채워진">
              <a:extLst>
                <a:ext uri="{FF2B5EF4-FFF2-40B4-BE49-F238E27FC236}">
                  <a16:creationId xmlns:a16="http://schemas.microsoft.com/office/drawing/2014/main" id="{C0739878-1B6A-DD57-9243-FF2EFB8F3E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D419F69C-A918-9BF1-2B6B-04EAC76328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5561" y="1685984"/>
            <a:ext cx="5063710" cy="397082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335547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CF2A9-7325-F13F-0AB0-63384BEF3F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F0A42323-EE89-D16E-3212-40559AC94D66}"/>
              </a:ext>
            </a:extLst>
          </p:cNvPr>
          <p:cNvSpPr/>
          <p:nvPr/>
        </p:nvSpPr>
        <p:spPr>
          <a:xfrm>
            <a:off x="480910" y="2145111"/>
            <a:ext cx="5615090" cy="2047059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293D06EF-54D5-2F05-9829-CFC9BBE0821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0FBCD70-53C3-0F9D-EB83-2850196CA48F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성능 향상 고민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070AF9C-A223-6BE7-65AE-4DC2271C974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56C91E-81ED-2DB1-45A7-84084B76E425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AB1D6BA-B57D-0C70-D2FE-8148C18EF2B6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D7BCDEA-1F61-13C8-A6A6-3720A7DBA6E3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9A3A061B-A0E9-AC75-8DD7-EA54255DA408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F1733FC-5923-DB60-93A1-DD632A698CF2}"/>
              </a:ext>
            </a:extLst>
          </p:cNvPr>
          <p:cNvSpPr txBox="1"/>
          <p:nvPr/>
        </p:nvSpPr>
        <p:spPr>
          <a:xfrm>
            <a:off x="765499" y="1688192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Issue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EDEF54F-B53F-8023-032D-B3010D3E2358}"/>
              </a:ext>
            </a:extLst>
          </p:cNvPr>
          <p:cNvGrpSpPr/>
          <p:nvPr/>
        </p:nvGrpSpPr>
        <p:grpSpPr>
          <a:xfrm>
            <a:off x="805653" y="3269418"/>
            <a:ext cx="4996406" cy="607445"/>
            <a:chOff x="6227337" y="2193050"/>
            <a:chExt cx="4996406" cy="607445"/>
          </a:xfrm>
        </p:grpSpPr>
        <p:sp>
          <p:nvSpPr>
            <p:cNvPr id="8" name="TextBox 44">
              <a:extLst>
                <a:ext uri="{FF2B5EF4-FFF2-40B4-BE49-F238E27FC236}">
                  <a16:creationId xmlns:a16="http://schemas.microsoft.com/office/drawing/2014/main" id="{B51C1D44-DE72-3119-55E3-B788B1D9706D}"/>
                </a:ext>
              </a:extLst>
            </p:cNvPr>
            <p:cNvSpPr txBox="1"/>
            <p:nvPr/>
          </p:nvSpPr>
          <p:spPr>
            <a:xfrm>
              <a:off x="6746096" y="2228672"/>
              <a:ext cx="447764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이상치 데이터를 제외시키기보다 이상치 데이터만의 클러스터를 따로 분류 시켜 시각화 할 필요성 제기</a:t>
              </a:r>
            </a:p>
          </p:txBody>
        </p:sp>
        <p:pic>
          <p:nvPicPr>
            <p:cNvPr id="10" name="그래픽 45" descr="배지 체크 표시1 단색으로 채워진">
              <a:extLst>
                <a:ext uri="{FF2B5EF4-FFF2-40B4-BE49-F238E27FC236}">
                  <a16:creationId xmlns:a16="http://schemas.microsoft.com/office/drawing/2014/main" id="{009FD8A5-C403-735B-155D-A04017DB29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AC7A6C81-756F-461B-0D9E-65074626729B}"/>
              </a:ext>
            </a:extLst>
          </p:cNvPr>
          <p:cNvGrpSpPr/>
          <p:nvPr/>
        </p:nvGrpSpPr>
        <p:grpSpPr>
          <a:xfrm>
            <a:off x="805653" y="2485597"/>
            <a:ext cx="4921818" cy="401978"/>
            <a:chOff x="6227337" y="2193050"/>
            <a:chExt cx="4921818" cy="401978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E308312D-B47E-008C-4A27-706BA365E53F}"/>
                </a:ext>
              </a:extLst>
            </p:cNvPr>
            <p:cNvSpPr txBox="1"/>
            <p:nvPr/>
          </p:nvSpPr>
          <p:spPr>
            <a:xfrm>
              <a:off x="6746096" y="2228672"/>
              <a:ext cx="440305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이상치 데이터를 완전히 배제하고 진행하면 안 된다는 판단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2B8FFEE3-FA17-0F61-192D-08E41B1985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EE217AD-7BAA-FC4B-C62A-915F85D31AE8}"/>
              </a:ext>
            </a:extLst>
          </p:cNvPr>
          <p:cNvSpPr txBox="1"/>
          <p:nvPr/>
        </p:nvSpPr>
        <p:spPr>
          <a:xfrm>
            <a:off x="6964738" y="5828364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이상치 데이터 회색으로 표시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E7B12FE-7FB9-6AEA-8D74-313944A07F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277" y="1769021"/>
            <a:ext cx="4955509" cy="382001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912297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F5E852-60D9-40B5-C979-CDC0E7E19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BC588EC9-CACD-08EB-F1A5-6FE66FC0A4AC}"/>
              </a:ext>
            </a:extLst>
          </p:cNvPr>
          <p:cNvSpPr/>
          <p:nvPr/>
        </p:nvSpPr>
        <p:spPr>
          <a:xfrm>
            <a:off x="480910" y="2145111"/>
            <a:ext cx="5615090" cy="2716919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4C2FC14-0621-F6A5-A56F-F19E139C4D19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2B757DC-279A-507E-9C90-D6E38D744288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성능 향상 고민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338EF79-D03D-AFA1-2C3C-F1D70406281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E46DA1-4E2B-649E-A2A1-7E23B022EDB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7863596-05C0-DDE3-4E83-321D93665CFF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01A77066-814E-853B-C41A-191CFE3765F7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4D3A39A7-A3B3-B9F2-8208-77DA6D3922C0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5E7C6DE-85F4-BEA8-CC1A-EDD064FFFFCF}"/>
              </a:ext>
            </a:extLst>
          </p:cNvPr>
          <p:cNvSpPr txBox="1"/>
          <p:nvPr/>
        </p:nvSpPr>
        <p:spPr>
          <a:xfrm>
            <a:off x="765499" y="1688192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Issue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8BC60F2-20EC-4915-17DF-828FB377D949}"/>
              </a:ext>
            </a:extLst>
          </p:cNvPr>
          <p:cNvGrpSpPr/>
          <p:nvPr/>
        </p:nvGrpSpPr>
        <p:grpSpPr>
          <a:xfrm>
            <a:off x="805653" y="3269418"/>
            <a:ext cx="4996406" cy="1207610"/>
            <a:chOff x="6227337" y="2193050"/>
            <a:chExt cx="4996406" cy="1207610"/>
          </a:xfrm>
        </p:grpSpPr>
        <p:sp>
          <p:nvSpPr>
            <p:cNvPr id="8" name="TextBox 44">
              <a:extLst>
                <a:ext uri="{FF2B5EF4-FFF2-40B4-BE49-F238E27FC236}">
                  <a16:creationId xmlns:a16="http://schemas.microsoft.com/office/drawing/2014/main" id="{E7671895-ACF9-A0DD-0CA7-17F42F76247A}"/>
                </a:ext>
              </a:extLst>
            </p:cNvPr>
            <p:cNvSpPr txBox="1"/>
            <p:nvPr/>
          </p:nvSpPr>
          <p:spPr>
            <a:xfrm>
              <a:off x="6746096" y="2228672"/>
              <a:ext cx="4477647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처음 해결 방안으로 시각화 축에서 많이 벗어나는 데이터를 제거하는 것으로 결정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개인적인 주관이 들어가 데이터를 제거하면 논리적으로 옳지 않다는 판단</a:t>
              </a:r>
            </a:p>
          </p:txBody>
        </p:sp>
        <p:pic>
          <p:nvPicPr>
            <p:cNvPr id="10" name="그래픽 45" descr="배지 체크 표시1 단색으로 채워진">
              <a:extLst>
                <a:ext uri="{FF2B5EF4-FFF2-40B4-BE49-F238E27FC236}">
                  <a16:creationId xmlns:a16="http://schemas.microsoft.com/office/drawing/2014/main" id="{9A76AE61-37AE-0218-6ACD-DBF2AA7B87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6669DCFF-1C1F-284F-D22F-6FDF2C776DD3}"/>
              </a:ext>
            </a:extLst>
          </p:cNvPr>
          <p:cNvGrpSpPr/>
          <p:nvPr/>
        </p:nvGrpSpPr>
        <p:grpSpPr>
          <a:xfrm>
            <a:off x="805653" y="2485597"/>
            <a:ext cx="4921818" cy="607445"/>
            <a:chOff x="6227337" y="2193050"/>
            <a:chExt cx="4921818" cy="607445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77502BEC-DB07-E5B8-9368-72B6EE371C1B}"/>
                </a:ext>
              </a:extLst>
            </p:cNvPr>
            <p:cNvSpPr txBox="1"/>
            <p:nvPr/>
          </p:nvSpPr>
          <p:spPr>
            <a:xfrm>
              <a:off x="6746096" y="2228672"/>
              <a:ext cx="4403059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But,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이상치 데이터의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PCA 2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차원 축소 값이 정상치 데이터와 차이가 너무 커서 클러스터링 시각화가 잘 되지 않는 문제 발생</a:t>
              </a: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8244003D-17F8-E63B-C51E-C2EF098553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10CE5BBD-72D1-D940-0280-AEDC6DE32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9703" y="3062479"/>
            <a:ext cx="3271387" cy="366867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19F5CCB-949A-9043-98D3-6AFCE9ACBF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0743" y="1155832"/>
            <a:ext cx="3716315" cy="211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298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DB014-024C-7299-3945-17EA59C67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D67951C3-0438-0181-A545-9800D4159F35}"/>
              </a:ext>
            </a:extLst>
          </p:cNvPr>
          <p:cNvSpPr/>
          <p:nvPr/>
        </p:nvSpPr>
        <p:spPr>
          <a:xfrm>
            <a:off x="646196" y="1647372"/>
            <a:ext cx="10261546" cy="960188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B945B4FB-9B5D-9830-AF12-98A0FDD2D44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6E99CE8-60FF-439B-B629-7C8E37383F15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성능 향상 고민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27BB2DA-DF6B-6576-03FF-668BA2257422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A63F32-06C4-14E8-011F-F0338B150B9E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4DC1EBC-3B73-373F-C509-01C37D57782C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F505E18-A25F-CB2C-0D28-EF2817C2CD7F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B83DB243-FF5B-CD34-DA25-2D16147655AD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F87D8A6-C3A4-5A2E-70CD-FAB1EBD5DFA9}"/>
              </a:ext>
            </a:extLst>
          </p:cNvPr>
          <p:cNvSpPr txBox="1"/>
          <p:nvPr/>
        </p:nvSpPr>
        <p:spPr>
          <a:xfrm>
            <a:off x="765499" y="1190452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2000" dirty="0">
                <a:solidFill>
                  <a:srgbClr val="002060"/>
                </a:solidFill>
                <a:latin typeface="Pretendard"/>
                <a:ea typeface="Pretendard"/>
              </a:rPr>
              <a:t>Solution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EC6D52B1-BCA8-CC8D-9EE0-4FA18D504091}"/>
              </a:ext>
            </a:extLst>
          </p:cNvPr>
          <p:cNvGrpSpPr/>
          <p:nvPr/>
        </p:nvGrpSpPr>
        <p:grpSpPr>
          <a:xfrm>
            <a:off x="962144" y="1913983"/>
            <a:ext cx="9017598" cy="401978"/>
            <a:chOff x="6227337" y="2193050"/>
            <a:chExt cx="9017598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02BFAAC5-780F-6AF7-CD22-6DA5488E6778}"/>
                </a:ext>
              </a:extLst>
            </p:cNvPr>
            <p:cNvSpPr txBox="1"/>
            <p:nvPr/>
          </p:nvSpPr>
          <p:spPr>
            <a:xfrm>
              <a:off x="6746096" y="2228672"/>
              <a:ext cx="849883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다른 방안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정상치 데이터로 학습된 클러스터링 모델에 이상치 데이터를 넣어 각각의 이상치 데이터를 클러스터에 분류</a:t>
              </a: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7130AF54-4BAD-3C3F-4735-39DEA7C435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934FE5DE-06ED-1EF9-5916-E7FB377F3A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1796" y="3032251"/>
            <a:ext cx="3963094" cy="313481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E2BFE59-B571-4D4F-5881-6428E3F669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7111" y="3032251"/>
            <a:ext cx="3097159" cy="338188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300006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7A5137-1AAB-F5C0-D823-73975BBDC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8B26D22A-3CC6-DC5B-159D-79569192FAF2}"/>
              </a:ext>
            </a:extLst>
          </p:cNvPr>
          <p:cNvSpPr/>
          <p:nvPr/>
        </p:nvSpPr>
        <p:spPr>
          <a:xfrm>
            <a:off x="480910" y="2145112"/>
            <a:ext cx="5615090" cy="1817287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A651DA6-D783-F8D7-C339-433B28FF779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EFC7EEA-8D28-B276-06BC-6CC41639FE0A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성능 향상 고민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D820D6C-33E2-097F-D89E-37ACDF24296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AF4623-2358-E158-05CD-56F84BEA20D1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34219BD-C23D-E16E-AC57-3472F6B674BE}"/>
              </a:ext>
            </a:extLst>
          </p:cNvPr>
          <p:cNvGrpSpPr/>
          <p:nvPr/>
        </p:nvGrpSpPr>
        <p:grpSpPr>
          <a:xfrm>
            <a:off x="10723824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1E01F3C-67B9-AEE8-2EC4-22DAB37BA9A4}"/>
                </a:ext>
              </a:extLst>
            </p:cNvPr>
            <p:cNvSpPr/>
            <p:nvPr/>
          </p:nvSpPr>
          <p:spPr>
            <a:xfrm>
              <a:off x="10644134" y="96589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7660C903-D78F-808E-84EB-03C30B271272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클러스터링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4B458E3-2AF8-206C-4329-C8BB584995E2}"/>
              </a:ext>
            </a:extLst>
          </p:cNvPr>
          <p:cNvSpPr txBox="1"/>
          <p:nvPr/>
        </p:nvSpPr>
        <p:spPr>
          <a:xfrm>
            <a:off x="765499" y="1688192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Solution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2703829-1F27-D9B6-30F8-E478B4AF0ABE}"/>
              </a:ext>
            </a:extLst>
          </p:cNvPr>
          <p:cNvGrpSpPr/>
          <p:nvPr/>
        </p:nvGrpSpPr>
        <p:grpSpPr>
          <a:xfrm>
            <a:off x="805653" y="2373554"/>
            <a:ext cx="4996406" cy="607445"/>
            <a:chOff x="6227337" y="2193050"/>
            <a:chExt cx="4996406" cy="607445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27CDFC29-F9F5-1D00-7325-FA301C202789}"/>
                </a:ext>
              </a:extLst>
            </p:cNvPr>
            <p:cNvSpPr txBox="1"/>
            <p:nvPr/>
          </p:nvSpPr>
          <p:spPr>
            <a:xfrm>
              <a:off x="6746096" y="2228672"/>
              <a:ext cx="447764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그 후 정상치의 각 클러스터에서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PC1, PC2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평균을 구해 클러스터에 맞춰 이상치 데이터의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PC1, PC2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값을 대체</a:t>
              </a: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56209E01-25C9-85BC-6640-FC5EB80C50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08C39B9C-7A75-2219-CF1F-A7E95AA3372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964"/>
          <a:stretch/>
        </p:blipFill>
        <p:spPr>
          <a:xfrm>
            <a:off x="7028475" y="1201931"/>
            <a:ext cx="4252171" cy="490598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87E9DA1-3ABF-6ACC-B65B-BD08CFC7B2AF}"/>
              </a:ext>
            </a:extLst>
          </p:cNvPr>
          <p:cNvGrpSpPr/>
          <p:nvPr/>
        </p:nvGrpSpPr>
        <p:grpSpPr>
          <a:xfrm>
            <a:off x="805653" y="3228011"/>
            <a:ext cx="4996406" cy="401978"/>
            <a:chOff x="6227337" y="2193050"/>
            <a:chExt cx="4996406" cy="401978"/>
          </a:xfrm>
        </p:grpSpPr>
        <p:sp>
          <p:nvSpPr>
            <p:cNvPr id="10" name="TextBox 44">
              <a:extLst>
                <a:ext uri="{FF2B5EF4-FFF2-40B4-BE49-F238E27FC236}">
                  <a16:creationId xmlns:a16="http://schemas.microsoft.com/office/drawing/2014/main" id="{A6E79210-21DB-1D16-9475-137EB228445F}"/>
                </a:ext>
              </a:extLst>
            </p:cNvPr>
            <p:cNvSpPr txBox="1"/>
            <p:nvPr/>
          </p:nvSpPr>
          <p:spPr>
            <a:xfrm>
              <a:off x="6746096" y="2228672"/>
              <a:ext cx="4477647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이상치 데이터 보존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만족스러운 시각화 결과 도출</a:t>
              </a: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0D97872F-A2B5-824F-62E4-8387484B44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21196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16F5AA-64A8-48B2-D6F0-D65386A6E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DC3E2E9-1A1E-9447-FB5F-06D14DE6B52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FAE2197-6570-AE11-9960-973428724699}"/>
              </a:ext>
            </a:extLst>
          </p:cNvPr>
          <p:cNvSpPr txBox="1"/>
          <p:nvPr/>
        </p:nvSpPr>
        <p:spPr>
          <a:xfrm>
            <a:off x="534988" y="428643"/>
            <a:ext cx="4735102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SABU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종목 추천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9E8294F-D7FF-9DC6-BB69-08547212248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AA80D8-171B-20D3-3D24-FE266C6F3E5D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806674C-6BA6-D966-475F-551F7EEF0563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30DCB0C6-B598-C753-F791-125FC49D2A19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C5B3E1AE-1AA8-8407-DEB9-4AA766BD73D7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894C1159-A581-105A-1A60-1271526F1099}"/>
              </a:ext>
            </a:extLst>
          </p:cNvPr>
          <p:cNvSpPr/>
          <p:nvPr/>
        </p:nvSpPr>
        <p:spPr>
          <a:xfrm>
            <a:off x="639878" y="1716095"/>
            <a:ext cx="5456122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897ABE0-AFD8-A85E-D4DE-F7C6849B5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593" y="1770969"/>
            <a:ext cx="5162181" cy="382972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05AF42AF-8FA8-DD85-5607-C2420097607A}"/>
              </a:ext>
            </a:extLst>
          </p:cNvPr>
          <p:cNvGrpSpPr/>
          <p:nvPr/>
        </p:nvGrpSpPr>
        <p:grpSpPr>
          <a:xfrm>
            <a:off x="919953" y="2240204"/>
            <a:ext cx="4775998" cy="607445"/>
            <a:chOff x="6227337" y="2193050"/>
            <a:chExt cx="4775998" cy="607445"/>
          </a:xfrm>
        </p:grpSpPr>
        <p:sp>
          <p:nvSpPr>
            <p:cNvPr id="13" name="TextBox 44">
              <a:extLst>
                <a:ext uri="{FF2B5EF4-FFF2-40B4-BE49-F238E27FC236}">
                  <a16:creationId xmlns:a16="http://schemas.microsoft.com/office/drawing/2014/main" id="{F5DB7EFA-D4E1-F7E9-B9DC-1BF307084222}"/>
                </a:ext>
              </a:extLst>
            </p:cNvPr>
            <p:cNvSpPr txBox="1"/>
            <p:nvPr/>
          </p:nvSpPr>
          <p:spPr>
            <a:xfrm>
              <a:off x="6746097" y="2228672"/>
              <a:ext cx="425723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분산 투자 전략 지원 서비스인만큼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클러스터링 결과를 활용하여 종목 추천 기능 구현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5" name="그래픽 45" descr="배지 체크 표시1 단색으로 채워진">
              <a:extLst>
                <a:ext uri="{FF2B5EF4-FFF2-40B4-BE49-F238E27FC236}">
                  <a16:creationId xmlns:a16="http://schemas.microsoft.com/office/drawing/2014/main" id="{0334A25E-19DB-FEF9-B976-CF650E02E4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2C9B824-C532-382B-A76B-C87735BB118C}"/>
              </a:ext>
            </a:extLst>
          </p:cNvPr>
          <p:cNvGrpSpPr/>
          <p:nvPr/>
        </p:nvGrpSpPr>
        <p:grpSpPr>
          <a:xfrm>
            <a:off x="919953" y="3104951"/>
            <a:ext cx="4996406" cy="401978"/>
            <a:chOff x="6227337" y="2193050"/>
            <a:chExt cx="4996406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B80B11A8-C0B3-8B67-9272-FC9D3568F1DA}"/>
                </a:ext>
              </a:extLst>
            </p:cNvPr>
            <p:cNvSpPr txBox="1"/>
            <p:nvPr/>
          </p:nvSpPr>
          <p:spPr>
            <a:xfrm>
              <a:off x="6746096" y="2228672"/>
              <a:ext cx="4477647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유클리드 거리 기반 종목 추천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480266AF-D1C3-2243-A267-C681B7920C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332C5D2-C63E-1527-D835-1DD98433DE74}"/>
              </a:ext>
            </a:extLst>
          </p:cNvPr>
          <p:cNvGrpSpPr/>
          <p:nvPr/>
        </p:nvGrpSpPr>
        <p:grpSpPr>
          <a:xfrm>
            <a:off x="919953" y="3764231"/>
            <a:ext cx="4996406" cy="607445"/>
            <a:chOff x="6227337" y="2193050"/>
            <a:chExt cx="4996406" cy="607445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E9618793-9F57-3001-3B65-55D809614C4C}"/>
                </a:ext>
              </a:extLst>
            </p:cNvPr>
            <p:cNvSpPr txBox="1"/>
            <p:nvPr/>
          </p:nvSpPr>
          <p:spPr>
            <a:xfrm>
              <a:off x="6746096" y="2228672"/>
              <a:ext cx="447764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사용자가 선택한 종목의 평균 지점에서 유클리드 거리가 가장 멀리 떨어진 종목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5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개 추천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7F1267AB-2F81-56B2-000F-31EEBE0034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348890D-F986-60CD-0486-8C4772A57763}"/>
              </a:ext>
            </a:extLst>
          </p:cNvPr>
          <p:cNvGrpSpPr/>
          <p:nvPr/>
        </p:nvGrpSpPr>
        <p:grpSpPr>
          <a:xfrm>
            <a:off x="919953" y="4628978"/>
            <a:ext cx="4996406" cy="607445"/>
            <a:chOff x="6227337" y="2193050"/>
            <a:chExt cx="4996406" cy="607445"/>
          </a:xfrm>
        </p:grpSpPr>
        <p:sp>
          <p:nvSpPr>
            <p:cNvPr id="23" name="TextBox 44">
              <a:extLst>
                <a:ext uri="{FF2B5EF4-FFF2-40B4-BE49-F238E27FC236}">
                  <a16:creationId xmlns:a16="http://schemas.microsoft.com/office/drawing/2014/main" id="{DD58F7B4-F3FC-72DD-B133-42A39334ED84}"/>
                </a:ext>
              </a:extLst>
            </p:cNvPr>
            <p:cNvSpPr txBox="1"/>
            <p:nvPr/>
          </p:nvSpPr>
          <p:spPr>
            <a:xfrm>
              <a:off x="6746096" y="2228672"/>
              <a:ext cx="447764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클러스터링에서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PCA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를 하여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2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차원으로 표시한 데이터 좌표 기준 거리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4" name="그래픽 45" descr="배지 체크 표시1 단색으로 채워진">
              <a:extLst>
                <a:ext uri="{FF2B5EF4-FFF2-40B4-BE49-F238E27FC236}">
                  <a16:creationId xmlns:a16="http://schemas.microsoft.com/office/drawing/2014/main" id="{E23D3E4F-93F8-4B08-CA19-5B062B4464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64958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69CAB-B9F2-C54C-523D-521ADE976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288786C-3F1D-AB00-5005-6C49FE141627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3AD7114-AAF5-3D96-F598-F90335B2F1CC}"/>
              </a:ext>
            </a:extLst>
          </p:cNvPr>
          <p:cNvSpPr txBox="1"/>
          <p:nvPr/>
        </p:nvSpPr>
        <p:spPr>
          <a:xfrm>
            <a:off x="534988" y="428643"/>
            <a:ext cx="4735102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SABU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종목 추천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0F8CD47-C3AB-4911-27F9-21ED33AF1708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5964D8-A490-2ABB-B9A9-33DF29F95D11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6A353CE-6860-107B-FCE5-B81190CBDDAB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9272C9A-3ED9-3945-C8B3-5547872D2EF1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25B49D40-475E-1FCB-03B8-344E0BAA9FB8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795E5D52-71A1-0953-6950-D2A87B1831D2}"/>
              </a:ext>
            </a:extLst>
          </p:cNvPr>
          <p:cNvSpPr/>
          <p:nvPr/>
        </p:nvSpPr>
        <p:spPr>
          <a:xfrm>
            <a:off x="335976" y="1823265"/>
            <a:ext cx="5874324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2050" name="Picture 2" descr="아아 삼김 이벤트 너란 아이는…! - ………… 자유게시판〃 - 매직위버(MagicWeaver)">
            <a:extLst>
              <a:ext uri="{FF2B5EF4-FFF2-40B4-BE49-F238E27FC236}">
                <a16:creationId xmlns:a16="http://schemas.microsoft.com/office/drawing/2014/main" id="{57F8273C-821C-5710-AA8A-DB0B26113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2997" y="2682161"/>
            <a:ext cx="1058644" cy="105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세계 1위 '애플' 브랜드 가치, 25년 만에 추락… 이게 다 AI 때문? - Brand Brief - 브랜드브리프">
            <a:extLst>
              <a:ext uri="{FF2B5EF4-FFF2-40B4-BE49-F238E27FC236}">
                <a16:creationId xmlns:a16="http://schemas.microsoft.com/office/drawing/2014/main" id="{1B271064-EBB5-267B-B175-450F99F4BF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5333" y1="15408" x2="48000" y2="26586"/>
                        <a14:foregroundMark x1="48000" y1="26586" x2="55500" y2="19033"/>
                        <a14:foregroundMark x1="55500" y1="19033" x2="55500" y2="148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892" t="12204" r="34140" b="16068"/>
          <a:stretch/>
        </p:blipFill>
        <p:spPr bwMode="auto">
          <a:xfrm>
            <a:off x="9413475" y="4621505"/>
            <a:ext cx="1203307" cy="1361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테슬라(기업) - 나무위키">
            <a:extLst>
              <a:ext uri="{FF2B5EF4-FFF2-40B4-BE49-F238E27FC236}">
                <a16:creationId xmlns:a16="http://schemas.microsoft.com/office/drawing/2014/main" id="{E8A80535-FBB4-D4FE-609F-BE5FD3E826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745" b="67843" l="9645" r="89848">
                        <a14:foregroundMark x1="4569" y1="6667" x2="37563" y2="7843"/>
                        <a14:foregroundMark x1="37563" y1="7843" x2="63959" y2="5098"/>
                        <a14:foregroundMark x1="63959" y1="5098" x2="91371" y2="6667"/>
                        <a14:foregroundMark x1="91371" y1="6667" x2="35025" y2="1176"/>
                        <a14:foregroundMark x1="35025" y1="1176" x2="71066" y2="6667"/>
                        <a14:foregroundMark x1="71066" y1="6667" x2="81218" y2="2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4468"/>
          <a:stretch/>
        </p:blipFill>
        <p:spPr bwMode="auto">
          <a:xfrm>
            <a:off x="7653149" y="4857270"/>
            <a:ext cx="1316163" cy="1286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94BF15-F8B5-97EB-88D3-972B4EC24B3A}"/>
              </a:ext>
            </a:extLst>
          </p:cNvPr>
          <p:cNvSpPr txBox="1"/>
          <p:nvPr/>
        </p:nvSpPr>
        <p:spPr>
          <a:xfrm>
            <a:off x="573214" y="1368929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Issue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F66FACA-0AAC-DDB7-1703-4A2CC0BD969C}"/>
              </a:ext>
            </a:extLst>
          </p:cNvPr>
          <p:cNvGrpSpPr/>
          <p:nvPr/>
        </p:nvGrpSpPr>
        <p:grpSpPr>
          <a:xfrm>
            <a:off x="6470337" y="3198640"/>
            <a:ext cx="5385686" cy="1289443"/>
            <a:chOff x="5849257" y="4149477"/>
            <a:chExt cx="5774957" cy="1382642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487E5E1B-6410-2697-A2C7-1B7F308A4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49257" y="4149477"/>
              <a:ext cx="3801005" cy="419158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BCDB203F-9803-4008-E619-DFC245B7F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42745" y="4390348"/>
              <a:ext cx="3801005" cy="419158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7D872E4E-3737-471E-621E-AEAA46FE1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36233" y="4631219"/>
              <a:ext cx="3801005" cy="419158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80DF61B-BB9F-BC46-0BC5-796CFA363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329721" y="4872090"/>
              <a:ext cx="3801005" cy="419158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641A2DBC-3728-1C66-6B1F-EB63B2000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823209" y="5112961"/>
              <a:ext cx="3801005" cy="419158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0A899A5-AE11-643D-FB99-758ABB9B438F}"/>
              </a:ext>
            </a:extLst>
          </p:cNvPr>
          <p:cNvGrpSpPr/>
          <p:nvPr/>
        </p:nvGrpSpPr>
        <p:grpSpPr>
          <a:xfrm>
            <a:off x="704618" y="2291113"/>
            <a:ext cx="5144638" cy="607445"/>
            <a:chOff x="6227337" y="2193050"/>
            <a:chExt cx="5144638" cy="607445"/>
          </a:xfrm>
        </p:grpSpPr>
        <p:sp>
          <p:nvSpPr>
            <p:cNvPr id="27" name="TextBox 44">
              <a:extLst>
                <a:ext uri="{FF2B5EF4-FFF2-40B4-BE49-F238E27FC236}">
                  <a16:creationId xmlns:a16="http://schemas.microsoft.com/office/drawing/2014/main" id="{CA63C5C4-23F0-BCC7-687E-1994F489D0F1}"/>
                </a:ext>
              </a:extLst>
            </p:cNvPr>
            <p:cNvSpPr txBox="1"/>
            <p:nvPr/>
          </p:nvSpPr>
          <p:spPr>
            <a:xfrm>
              <a:off x="6746097" y="2228672"/>
              <a:ext cx="462587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2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차원으로 축소하여 거리 측정 시 다소 추상적인 종목 추천이 된다고 판단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</p:txBody>
        </p:sp>
        <p:pic>
          <p:nvPicPr>
            <p:cNvPr id="28" name="그래픽 45" descr="배지 체크 표시1 단색으로 채워진">
              <a:extLst>
                <a:ext uri="{FF2B5EF4-FFF2-40B4-BE49-F238E27FC236}">
                  <a16:creationId xmlns:a16="http://schemas.microsoft.com/office/drawing/2014/main" id="{FCECF060-6E0F-E4FE-B889-3E33F9F6AD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7FB39DA7-E59D-B2DA-68B5-41FFA8A2806B}"/>
              </a:ext>
            </a:extLst>
          </p:cNvPr>
          <p:cNvGrpSpPr/>
          <p:nvPr/>
        </p:nvGrpSpPr>
        <p:grpSpPr>
          <a:xfrm>
            <a:off x="704618" y="3427880"/>
            <a:ext cx="5209878" cy="1807774"/>
            <a:chOff x="6227337" y="2193050"/>
            <a:chExt cx="5209878" cy="1807774"/>
          </a:xfrm>
        </p:grpSpPr>
        <p:sp>
          <p:nvSpPr>
            <p:cNvPr id="30" name="TextBox 44">
              <a:extLst>
                <a:ext uri="{FF2B5EF4-FFF2-40B4-BE49-F238E27FC236}">
                  <a16:creationId xmlns:a16="http://schemas.microsoft.com/office/drawing/2014/main" id="{B115D0BC-13E0-A5B2-826E-23F31F037CA2}"/>
                </a:ext>
              </a:extLst>
            </p:cNvPr>
            <p:cNvSpPr txBox="1"/>
            <p:nvPr/>
          </p:nvSpPr>
          <p:spPr>
            <a:xfrm>
              <a:off x="6746096" y="2228672"/>
              <a:ext cx="4691119" cy="1772152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이상치 처리를 하니 대형주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(APPL, TSLA)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들이 빠지는 현상이 발생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종목 추천 기능인데 빠지는 종목이 있는 것이 사용자 관점에서 옳지 않다고 판단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if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문을 이용해 이상치 데이터를 받으면 이상치를 포함해서 추천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이상치 데이터 아니면 이상치 데이터 제외한 거리로 추천 하는 방안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  → 논리가 맞지 않아 기각</a:t>
              </a:r>
              <a:endParaRPr lang="ko-KR" altLang="en-US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</p:txBody>
        </p:sp>
        <p:pic>
          <p:nvPicPr>
            <p:cNvPr id="31" name="그래픽 45" descr="배지 체크 표시1 단색으로 채워진">
              <a:extLst>
                <a:ext uri="{FF2B5EF4-FFF2-40B4-BE49-F238E27FC236}">
                  <a16:creationId xmlns:a16="http://schemas.microsoft.com/office/drawing/2014/main" id="{7D0F06B6-72FF-DCF9-3FB1-F42139F0C9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6667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D97E0F-C5EB-3FAB-186F-ED930F513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B71E68C1-4E4E-9F67-CFCE-AC288B13934C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682FF8-D7DA-0045-C4EB-9A6CFFC60770}"/>
              </a:ext>
            </a:extLst>
          </p:cNvPr>
          <p:cNvSpPr txBox="1"/>
          <p:nvPr/>
        </p:nvSpPr>
        <p:spPr>
          <a:xfrm>
            <a:off x="534988" y="428643"/>
            <a:ext cx="4735102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SABU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종목 추천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0B1FA6D-703D-23C2-F85E-3EB27C800205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E1E7DF-2AA2-438F-3C1A-E6DA9C2004DF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816D8BC-9E78-11F4-A8DE-0EEEA5F32B33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76A8A61-D319-AD3A-852A-A40E0EB39D6B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6A58B37D-4874-1CC4-573B-6869C87DB019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EEEFD4DA-8D9A-BF03-54A3-F3532EC2095C}"/>
              </a:ext>
            </a:extLst>
          </p:cNvPr>
          <p:cNvSpPr/>
          <p:nvPr/>
        </p:nvSpPr>
        <p:spPr>
          <a:xfrm>
            <a:off x="1170878" y="1823265"/>
            <a:ext cx="9850243" cy="3410825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66EC0D-58AE-3BCE-8A00-BAAD6F8D7CCC}"/>
              </a:ext>
            </a:extLst>
          </p:cNvPr>
          <p:cNvSpPr txBox="1"/>
          <p:nvPr/>
        </p:nvSpPr>
        <p:spPr>
          <a:xfrm>
            <a:off x="573214" y="1368929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Solution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75D1949-2D29-D361-D488-A40E7840E36F}"/>
              </a:ext>
            </a:extLst>
          </p:cNvPr>
          <p:cNvGrpSpPr/>
          <p:nvPr/>
        </p:nvGrpSpPr>
        <p:grpSpPr>
          <a:xfrm>
            <a:off x="1717340" y="3311122"/>
            <a:ext cx="6699072" cy="401978"/>
            <a:chOff x="6227337" y="2193050"/>
            <a:chExt cx="6699072" cy="401978"/>
          </a:xfrm>
        </p:grpSpPr>
        <p:sp>
          <p:nvSpPr>
            <p:cNvPr id="27" name="TextBox 44">
              <a:extLst>
                <a:ext uri="{FF2B5EF4-FFF2-40B4-BE49-F238E27FC236}">
                  <a16:creationId xmlns:a16="http://schemas.microsoft.com/office/drawing/2014/main" id="{40E88818-97B5-2607-105B-FDC245458072}"/>
                </a:ext>
              </a:extLst>
            </p:cNvPr>
            <p:cNvSpPr txBox="1"/>
            <p:nvPr/>
          </p:nvSpPr>
          <p:spPr>
            <a:xfrm>
              <a:off x="6746096" y="2228672"/>
              <a:ext cx="618031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앞선 학습된 클러스터링 모델에 이상치를 넣어 분류된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이상치의 클러스터링 결과를 이용</a:t>
              </a: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8" name="그래픽 45" descr="배지 체크 표시1 단색으로 채워진">
              <a:extLst>
                <a:ext uri="{FF2B5EF4-FFF2-40B4-BE49-F238E27FC236}">
                  <a16:creationId xmlns:a16="http://schemas.microsoft.com/office/drawing/2014/main" id="{9D097FFB-9763-17EC-0EB5-6A4736A0A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2F2E534-E564-3461-7F8D-8BF3CCF502C7}"/>
              </a:ext>
            </a:extLst>
          </p:cNvPr>
          <p:cNvGrpSpPr/>
          <p:nvPr/>
        </p:nvGrpSpPr>
        <p:grpSpPr>
          <a:xfrm>
            <a:off x="1717340" y="4156256"/>
            <a:ext cx="7977266" cy="401978"/>
            <a:chOff x="6227337" y="2409316"/>
            <a:chExt cx="7977266" cy="401978"/>
          </a:xfrm>
        </p:grpSpPr>
        <p:sp>
          <p:nvSpPr>
            <p:cNvPr id="30" name="TextBox 44">
              <a:extLst>
                <a:ext uri="{FF2B5EF4-FFF2-40B4-BE49-F238E27FC236}">
                  <a16:creationId xmlns:a16="http://schemas.microsoft.com/office/drawing/2014/main" id="{B108511C-E8A8-E093-65C7-6ED41FFAC216}"/>
                </a:ext>
              </a:extLst>
            </p:cNvPr>
            <p:cNvSpPr txBox="1"/>
            <p:nvPr/>
          </p:nvSpPr>
          <p:spPr>
            <a:xfrm>
              <a:off x="6746096" y="2444938"/>
              <a:ext cx="7458507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정상치의 클러스터별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feature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평균값을 구해 각각의 클러스터로 분류된 이상치의 값을 대체하기로 결정</a:t>
              </a:r>
            </a:p>
          </p:txBody>
        </p:sp>
        <p:pic>
          <p:nvPicPr>
            <p:cNvPr id="31" name="그래픽 45" descr="배지 체크 표시1 단색으로 채워진">
              <a:extLst>
                <a:ext uri="{FF2B5EF4-FFF2-40B4-BE49-F238E27FC236}">
                  <a16:creationId xmlns:a16="http://schemas.microsoft.com/office/drawing/2014/main" id="{97BEE248-1B95-2E21-0C34-A2341B4C00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409316"/>
              <a:ext cx="401978" cy="401978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F3002E9-3DE7-6FAA-ED98-E25DEDA33819}"/>
              </a:ext>
            </a:extLst>
          </p:cNvPr>
          <p:cNvGrpSpPr/>
          <p:nvPr/>
        </p:nvGrpSpPr>
        <p:grpSpPr>
          <a:xfrm>
            <a:off x="1717340" y="2465988"/>
            <a:ext cx="5144638" cy="401978"/>
            <a:chOff x="6227337" y="2193050"/>
            <a:chExt cx="5144638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28D42D39-3DFB-5A5C-C618-7DA5FFBC84AF}"/>
                </a:ext>
              </a:extLst>
            </p:cNvPr>
            <p:cNvSpPr txBox="1"/>
            <p:nvPr/>
          </p:nvSpPr>
          <p:spPr>
            <a:xfrm>
              <a:off x="6746097" y="2228672"/>
              <a:ext cx="4625878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원본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9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차원 데이터 상의 거리를 비교하는 로직으로 변경</a:t>
              </a: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8B966901-A25D-9CA5-4CF8-282B3351CD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27127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12CF4-FFF5-FD8E-6704-643805C75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CC8CF5E-C0ED-26DD-D0EF-4684D9CF165D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A5F2606-6549-7121-9B94-A2C7AA37150A}"/>
              </a:ext>
            </a:extLst>
          </p:cNvPr>
          <p:cNvSpPr txBox="1"/>
          <p:nvPr/>
        </p:nvSpPr>
        <p:spPr>
          <a:xfrm>
            <a:off x="534988" y="428643"/>
            <a:ext cx="4735102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SABU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종목 추천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B1481CA-4183-8CCC-D885-96A155AA54C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87561E-D2A6-DB3F-02FE-602CE96299D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3D0104E-16DA-2A5C-4FE3-F956424C35CE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F9D3865-8B91-2B5D-1091-178E2F972A1A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DCBC9EFD-3D63-0233-07CD-DDEE51944A14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609D4DF6-B204-EF4D-9DBD-53412EF0994B}"/>
              </a:ext>
            </a:extLst>
          </p:cNvPr>
          <p:cNvSpPr/>
          <p:nvPr/>
        </p:nvSpPr>
        <p:spPr>
          <a:xfrm>
            <a:off x="1046866" y="1823265"/>
            <a:ext cx="10098268" cy="3941353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D9C32A-32EE-DB10-0F34-337F30686C0B}"/>
              </a:ext>
            </a:extLst>
          </p:cNvPr>
          <p:cNvSpPr txBox="1"/>
          <p:nvPr/>
        </p:nvSpPr>
        <p:spPr>
          <a:xfrm>
            <a:off x="573214" y="1368929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성능 향상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2A39C5F-E91E-2025-4D82-DDB84D0793E8}"/>
              </a:ext>
            </a:extLst>
          </p:cNvPr>
          <p:cNvGrpSpPr/>
          <p:nvPr/>
        </p:nvGrpSpPr>
        <p:grpSpPr>
          <a:xfrm>
            <a:off x="1543235" y="2269345"/>
            <a:ext cx="5144638" cy="401978"/>
            <a:chOff x="6227337" y="2193050"/>
            <a:chExt cx="5144638" cy="401978"/>
          </a:xfrm>
        </p:grpSpPr>
        <p:sp>
          <p:nvSpPr>
            <p:cNvPr id="27" name="TextBox 44">
              <a:extLst>
                <a:ext uri="{FF2B5EF4-FFF2-40B4-BE49-F238E27FC236}">
                  <a16:creationId xmlns:a16="http://schemas.microsoft.com/office/drawing/2014/main" id="{EDF0BF39-88BF-2760-6BD0-F98FD881762E}"/>
                </a:ext>
              </a:extLst>
            </p:cNvPr>
            <p:cNvSpPr txBox="1"/>
            <p:nvPr/>
          </p:nvSpPr>
          <p:spPr>
            <a:xfrm>
              <a:off x="6746097" y="2228672"/>
              <a:ext cx="4625878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거리 기반 뿐만 아니라 클러스터의 정보가 이용되어야 한다고 판단</a:t>
              </a:r>
            </a:p>
          </p:txBody>
        </p:sp>
        <p:pic>
          <p:nvPicPr>
            <p:cNvPr id="28" name="그래픽 45" descr="배지 체크 표시1 단색으로 채워진">
              <a:extLst>
                <a:ext uri="{FF2B5EF4-FFF2-40B4-BE49-F238E27FC236}">
                  <a16:creationId xmlns:a16="http://schemas.microsoft.com/office/drawing/2014/main" id="{D320317A-C810-CE2B-A752-BABACEB266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C585F1E-A37B-5657-FF25-F69F8BA31831}"/>
              </a:ext>
            </a:extLst>
          </p:cNvPr>
          <p:cNvGrpSpPr/>
          <p:nvPr/>
        </p:nvGrpSpPr>
        <p:grpSpPr>
          <a:xfrm>
            <a:off x="1543235" y="2944259"/>
            <a:ext cx="5209878" cy="607445"/>
            <a:chOff x="6227337" y="2193050"/>
            <a:chExt cx="5209878" cy="607445"/>
          </a:xfrm>
        </p:grpSpPr>
        <p:sp>
          <p:nvSpPr>
            <p:cNvPr id="30" name="TextBox 44">
              <a:extLst>
                <a:ext uri="{FF2B5EF4-FFF2-40B4-BE49-F238E27FC236}">
                  <a16:creationId xmlns:a16="http://schemas.microsoft.com/office/drawing/2014/main" id="{B1C929F8-1E73-700A-9973-1065CE939408}"/>
                </a:ext>
              </a:extLst>
            </p:cNvPr>
            <p:cNvSpPr txBox="1"/>
            <p:nvPr/>
          </p:nvSpPr>
          <p:spPr>
            <a:xfrm>
              <a:off x="6746096" y="2228672"/>
              <a:ext cx="4691119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사용자가 선택한 종목 클러스터 개수를 반영하여 추천할 수 있도록 수정</a:t>
              </a:r>
            </a:p>
          </p:txBody>
        </p:sp>
        <p:pic>
          <p:nvPicPr>
            <p:cNvPr id="31" name="그래픽 45" descr="배지 체크 표시1 단색으로 채워진">
              <a:extLst>
                <a:ext uri="{FF2B5EF4-FFF2-40B4-BE49-F238E27FC236}">
                  <a16:creationId xmlns:a16="http://schemas.microsoft.com/office/drawing/2014/main" id="{1F966679-CEE8-0CC6-7FB4-506EEAAD2A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0F802B40-598F-955F-1BB9-6A36468701CD}"/>
              </a:ext>
            </a:extLst>
          </p:cNvPr>
          <p:cNvGrpSpPr/>
          <p:nvPr/>
        </p:nvGrpSpPr>
        <p:grpSpPr>
          <a:xfrm>
            <a:off x="1543235" y="3824641"/>
            <a:ext cx="8807682" cy="1507692"/>
            <a:chOff x="6227337" y="2193050"/>
            <a:chExt cx="8807682" cy="1507692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B8A2E1E5-C489-8497-6FAF-8D60EB9BDDF6}"/>
                </a:ext>
              </a:extLst>
            </p:cNvPr>
            <p:cNvSpPr txBox="1"/>
            <p:nvPr/>
          </p:nvSpPr>
          <p:spPr>
            <a:xfrm>
              <a:off x="6746096" y="2228672"/>
              <a:ext cx="8288923" cy="1472070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e.g.) 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클러스터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0~3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존재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클러스터 각각에서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3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2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1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1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 총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7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개의 종목 선택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- 7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 종목의 평균 지점 계산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가장 적게 선택된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2, 3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클러스터에서 평균 지점과 거리가 가장 먼 것을 추천</a:t>
              </a: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C2CE01ED-C0CD-FB9B-AB86-A302ED3E93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70B831C-FC56-F572-F9CA-CEDFA5A43710}"/>
              </a:ext>
            </a:extLst>
          </p:cNvPr>
          <p:cNvSpPr txBox="1"/>
          <p:nvPr/>
        </p:nvSpPr>
        <p:spPr>
          <a:xfrm>
            <a:off x="1046866" y="6056809"/>
            <a:ext cx="772128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2000" dirty="0">
                <a:solidFill>
                  <a:srgbClr val="002060"/>
                </a:solidFill>
                <a:latin typeface="Pretendard"/>
                <a:ea typeface="Pretendard"/>
              </a:rPr>
              <a:t>→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즉</a:t>
            </a: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,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항상 우선순위를 선택된 클러스터 개수가 가장 적은 쪽으로 구현</a:t>
            </a:r>
          </a:p>
        </p:txBody>
      </p:sp>
    </p:spTree>
    <p:extLst>
      <p:ext uri="{BB962C8B-B14F-4D97-AF65-F5344CB8AC3E}">
        <p14:creationId xmlns:p14="http://schemas.microsoft.com/office/powerpoint/2010/main" val="1344979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DA87F0-5B82-F456-13B6-1D048EE16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EB3A700-E15D-43F9-5103-4EDEDBAB9DD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E92773-0EA7-1B44-294C-F0E66CC88F91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>
                <a:solidFill>
                  <a:schemeClr val="bg1"/>
                </a:solidFill>
                <a:latin typeface="+mj-ea"/>
                <a:ea typeface="+mj-ea"/>
              </a:rPr>
              <a:t>0.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역할</a:t>
            </a:r>
          </a:p>
        </p:txBody>
      </p:sp>
    </p:spTree>
    <p:extLst>
      <p:ext uri="{BB962C8B-B14F-4D97-AF65-F5344CB8AC3E}">
        <p14:creationId xmlns:p14="http://schemas.microsoft.com/office/powerpoint/2010/main" val="28568724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1164F-8900-DE71-AAAA-F6F2116FB8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52878B5-54EB-09C9-6B2B-F80C16CA4FEF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82E19B6-64A5-7F94-C518-AD99A9DF75F3}"/>
              </a:ext>
            </a:extLst>
          </p:cNvPr>
          <p:cNvSpPr txBox="1"/>
          <p:nvPr/>
        </p:nvSpPr>
        <p:spPr>
          <a:xfrm>
            <a:off x="534988" y="428643"/>
            <a:ext cx="4735102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분산 투자 점수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149F5E9-8444-D6F5-DAE1-0485483B9D0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7CA8BE-8A21-2792-AD8F-B048A495E08B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96D06DB-1DDB-2B42-52B3-92716D431999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034E907-8B53-EFAA-26D7-84AD20399608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EFC645F5-CFDB-20C3-AB57-7822235FD3C9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2B160695-5CF1-5972-5E2D-CF210BF9CDC7}"/>
              </a:ext>
            </a:extLst>
          </p:cNvPr>
          <p:cNvSpPr/>
          <p:nvPr/>
        </p:nvSpPr>
        <p:spPr>
          <a:xfrm>
            <a:off x="573214" y="1716095"/>
            <a:ext cx="5689934" cy="3298355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277A26A-15D0-333C-791B-918FA0B81E98}"/>
              </a:ext>
            </a:extLst>
          </p:cNvPr>
          <p:cNvGrpSpPr/>
          <p:nvPr/>
        </p:nvGrpSpPr>
        <p:grpSpPr>
          <a:xfrm>
            <a:off x="871701" y="2089244"/>
            <a:ext cx="5314096" cy="607445"/>
            <a:chOff x="6227337" y="2193050"/>
            <a:chExt cx="5314096" cy="607445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A8A0016A-61F0-437E-2AE1-D3255971F522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클러스터링의 결과가 일반 사용자에게는 친숙하지 않을 수 있다는 문제점 제시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6B38ACDD-D75C-6379-3FDB-C30C66377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5696178-8E03-A3A2-08B2-DE6EF22392D6}"/>
              </a:ext>
            </a:extLst>
          </p:cNvPr>
          <p:cNvGrpSpPr/>
          <p:nvPr/>
        </p:nvGrpSpPr>
        <p:grpSpPr>
          <a:xfrm>
            <a:off x="6602688" y="2330735"/>
            <a:ext cx="4846015" cy="2467063"/>
            <a:chOff x="1741885" y="4611991"/>
            <a:chExt cx="5844521" cy="2975393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F3400DA-491A-435A-FE5A-C24B049D5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41885" y="4611991"/>
              <a:ext cx="5844521" cy="2975393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93B4C66-6520-008A-61C8-BC1E12F46806}"/>
                </a:ext>
              </a:extLst>
            </p:cNvPr>
            <p:cNvSpPr/>
            <p:nvPr/>
          </p:nvSpPr>
          <p:spPr>
            <a:xfrm>
              <a:off x="4933950" y="4850597"/>
              <a:ext cx="2528829" cy="33889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89164D4-9C32-C1B3-BE52-EA9882EBFCA2}"/>
              </a:ext>
            </a:extLst>
          </p:cNvPr>
          <p:cNvGrpSpPr/>
          <p:nvPr/>
        </p:nvGrpSpPr>
        <p:grpSpPr>
          <a:xfrm>
            <a:off x="871701" y="3076150"/>
            <a:ext cx="5314096" cy="607445"/>
            <a:chOff x="6227337" y="2193050"/>
            <a:chExt cx="5314096" cy="607445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35522F48-091F-B1CD-D06E-67B3AA450BBC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사용자의 직관적인 이해를 돕기 위해 분산 투자 점수화 구현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클러스터링 점수화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79F60E99-1D2A-BFE1-AF39-C928225065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1BA846F-5ABC-5ED5-E49C-A48AF8B89C43}"/>
              </a:ext>
            </a:extLst>
          </p:cNvPr>
          <p:cNvGrpSpPr/>
          <p:nvPr/>
        </p:nvGrpSpPr>
        <p:grpSpPr>
          <a:xfrm>
            <a:off x="871701" y="4063056"/>
            <a:ext cx="5314096" cy="607445"/>
            <a:chOff x="6227337" y="2193050"/>
            <a:chExt cx="5314096" cy="607445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4CC2044D-F4C6-18D8-D87B-26638E9671FF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초기 계획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사용자가 선택한 종목의 클러스터 분포 기반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+ 2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차원 좌표상 분포 기반 점수화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41E1A36A-1526-F30C-2A5F-54CF1B788A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67548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5F082-426C-A331-B001-2B9E1DAE4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7260F227-43B3-5C2A-6A27-A87AE48B540E}"/>
              </a:ext>
            </a:extLst>
          </p:cNvPr>
          <p:cNvSpPr/>
          <p:nvPr/>
        </p:nvSpPr>
        <p:spPr>
          <a:xfrm>
            <a:off x="1170878" y="1823265"/>
            <a:ext cx="9850243" cy="4068843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EFC7C70-D441-D78C-26B8-A494FCAB44E9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A7D22EB-7F19-4B4E-77F1-C74BD80942F8}"/>
              </a:ext>
            </a:extLst>
          </p:cNvPr>
          <p:cNvSpPr txBox="1"/>
          <p:nvPr/>
        </p:nvSpPr>
        <p:spPr>
          <a:xfrm>
            <a:off x="534988" y="428643"/>
            <a:ext cx="4735102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분산 투자 점수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DF22784-305C-45A4-5369-7BAEC636DD3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C58304-610C-96AA-52A6-6B84FB808C75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8DD058A-B5DC-C501-AD96-5CC2D7BC5E21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EF931B7-5B7B-21FB-C5B8-C26F2B27A851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72597958-51E6-C5F2-6FEA-56173B5BEBCC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10E6A6A3-8531-506C-42E3-77A3D69420FF}"/>
              </a:ext>
            </a:extLst>
          </p:cNvPr>
          <p:cNvGrpSpPr/>
          <p:nvPr/>
        </p:nvGrpSpPr>
        <p:grpSpPr>
          <a:xfrm>
            <a:off x="1638619" y="2266225"/>
            <a:ext cx="8914762" cy="401978"/>
            <a:chOff x="6227337" y="2193050"/>
            <a:chExt cx="8914762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B4400B6B-F926-DD3F-2A92-443647F1C27F}"/>
                </a:ext>
              </a:extLst>
            </p:cNvPr>
            <p:cNvSpPr txBox="1"/>
            <p:nvPr/>
          </p:nvSpPr>
          <p:spPr>
            <a:xfrm>
              <a:off x="6746096" y="2228672"/>
              <a:ext cx="839600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종목 추천 로직과 마찬가지로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2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차원으로 축소하여 종목 간 거리 측정 시 정보를 충분히 담지 못한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부정확한 결과가 발생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13B69367-7017-15F7-BE6D-8B2B0F0410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9106B45-348C-CEFA-61B4-1A24D1F899F2}"/>
              </a:ext>
            </a:extLst>
          </p:cNvPr>
          <p:cNvGrpSpPr/>
          <p:nvPr/>
        </p:nvGrpSpPr>
        <p:grpSpPr>
          <a:xfrm>
            <a:off x="1638619" y="3162355"/>
            <a:ext cx="5314096" cy="401978"/>
            <a:chOff x="6227337" y="2193050"/>
            <a:chExt cx="5314096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4BB838AE-C6E9-7D0F-C2D3-7E2B03D3C77A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이상치 처리를 하니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처리된 종목을 선택했을 땐 점수 확인이 불가능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B571C7A1-5D22-0A4A-9A50-639CEA9373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B49224C-C1A4-003D-4143-2E948E88544C}"/>
              </a:ext>
            </a:extLst>
          </p:cNvPr>
          <p:cNvGrpSpPr/>
          <p:nvPr/>
        </p:nvGrpSpPr>
        <p:grpSpPr>
          <a:xfrm>
            <a:off x="1638619" y="4058485"/>
            <a:ext cx="7800349" cy="401978"/>
            <a:chOff x="6227337" y="2193050"/>
            <a:chExt cx="7800349" cy="401978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BD968A22-E0D8-25A1-6D44-A42B088D606E}"/>
                </a:ext>
              </a:extLst>
            </p:cNvPr>
            <p:cNvSpPr txBox="1"/>
            <p:nvPr/>
          </p:nvSpPr>
          <p:spPr>
            <a:xfrm>
              <a:off x="6746096" y="2228672"/>
              <a:ext cx="7281590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분산 투자 점수이므로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사용자의 종목별 투자 비율이 중요하다고 판단되는데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이를 반영하지 못함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CA03D5D1-E745-883C-B4DB-48F1FD89F9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8FF6F5F-5F8A-034A-A0A8-CA746699BC62}"/>
              </a:ext>
            </a:extLst>
          </p:cNvPr>
          <p:cNvSpPr txBox="1"/>
          <p:nvPr/>
        </p:nvSpPr>
        <p:spPr>
          <a:xfrm>
            <a:off x="573214" y="1368929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Issue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7D5C1F0-0BA5-AD56-563D-C3BADAC4DA75}"/>
              </a:ext>
            </a:extLst>
          </p:cNvPr>
          <p:cNvGrpSpPr/>
          <p:nvPr/>
        </p:nvGrpSpPr>
        <p:grpSpPr>
          <a:xfrm>
            <a:off x="1638619" y="4954616"/>
            <a:ext cx="8673881" cy="401978"/>
            <a:chOff x="6227337" y="2193050"/>
            <a:chExt cx="8673881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B0B57D1F-8A33-61FC-0F63-39CA403D3E9D}"/>
                </a:ext>
              </a:extLst>
            </p:cNvPr>
            <p:cNvSpPr txBox="1"/>
            <p:nvPr/>
          </p:nvSpPr>
          <p:spPr>
            <a:xfrm>
              <a:off x="6746096" y="2228672"/>
              <a:ext cx="81551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클러스터 분포 점수 산정 로직에서 아무리 동일한 비율의 클러스터 수가 선택되어도 최대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0.75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가 나오는 오류 발생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55589CB9-77F0-E865-EA95-2BFA9E7F72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53871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90D9D-08F4-264B-5336-62F3F5F65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4E34C92E-44F7-6E17-0D0B-1BE63B67D039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0C17B5D-A944-1255-C2CF-CCFB7B1EBF1D}"/>
              </a:ext>
            </a:extLst>
          </p:cNvPr>
          <p:cNvSpPr txBox="1"/>
          <p:nvPr/>
        </p:nvSpPr>
        <p:spPr>
          <a:xfrm>
            <a:off x="534988" y="428643"/>
            <a:ext cx="4735102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분산 투자 점수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E4EC9D7-32BF-744D-FF6E-0D2E07248651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581A81-F81C-7032-98F8-FC0719DAA94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B0A35E3-931D-04A3-1782-90C8CFFE6600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A28F862C-4BF7-21C4-0BAC-90016A03B2CF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A8579733-9722-0C99-4318-DC96C32045AE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E51FF218-1661-547F-CF3B-0A3AE9FAA1B4}"/>
              </a:ext>
            </a:extLst>
          </p:cNvPr>
          <p:cNvSpPr/>
          <p:nvPr/>
        </p:nvSpPr>
        <p:spPr>
          <a:xfrm>
            <a:off x="1170878" y="1823265"/>
            <a:ext cx="9850243" cy="4228397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8C637E-3FA2-F06C-B944-C153BC9A2DCB}"/>
              </a:ext>
            </a:extLst>
          </p:cNvPr>
          <p:cNvSpPr txBox="1"/>
          <p:nvPr/>
        </p:nvSpPr>
        <p:spPr>
          <a:xfrm>
            <a:off x="573214" y="1368929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Solution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A2E04CE4-4071-8874-01FF-3990562C06E1}"/>
              </a:ext>
            </a:extLst>
          </p:cNvPr>
          <p:cNvGrpSpPr/>
          <p:nvPr/>
        </p:nvGrpSpPr>
        <p:grpSpPr>
          <a:xfrm>
            <a:off x="1727172" y="2967223"/>
            <a:ext cx="6699072" cy="401978"/>
            <a:chOff x="6227337" y="2193050"/>
            <a:chExt cx="6699072" cy="401978"/>
          </a:xfrm>
        </p:grpSpPr>
        <p:sp>
          <p:nvSpPr>
            <p:cNvPr id="27" name="TextBox 44">
              <a:extLst>
                <a:ext uri="{FF2B5EF4-FFF2-40B4-BE49-F238E27FC236}">
                  <a16:creationId xmlns:a16="http://schemas.microsoft.com/office/drawing/2014/main" id="{38746FAF-06D0-50A8-69E5-D27D51F0D7E6}"/>
                </a:ext>
              </a:extLst>
            </p:cNvPr>
            <p:cNvSpPr txBox="1"/>
            <p:nvPr/>
          </p:nvSpPr>
          <p:spPr>
            <a:xfrm>
              <a:off x="6746096" y="2228672"/>
              <a:ext cx="6180313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앞선 학습된 클러스터링 모델에 이상치를 넣어 분류된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이상치의 클러스터링 결과를 이용</a:t>
              </a:r>
              <a:endPara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8" name="그래픽 45" descr="배지 체크 표시1 단색으로 채워진">
              <a:extLst>
                <a:ext uri="{FF2B5EF4-FFF2-40B4-BE49-F238E27FC236}">
                  <a16:creationId xmlns:a16="http://schemas.microsoft.com/office/drawing/2014/main" id="{2186BC85-A4F3-D1B5-9117-D6C602D5E8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17A77B6-A4BE-579B-87E4-4B61A08C1622}"/>
              </a:ext>
            </a:extLst>
          </p:cNvPr>
          <p:cNvGrpSpPr/>
          <p:nvPr/>
        </p:nvGrpSpPr>
        <p:grpSpPr>
          <a:xfrm>
            <a:off x="1727172" y="3731515"/>
            <a:ext cx="7977266" cy="401978"/>
            <a:chOff x="6227337" y="2409316"/>
            <a:chExt cx="7977266" cy="401978"/>
          </a:xfrm>
        </p:grpSpPr>
        <p:sp>
          <p:nvSpPr>
            <p:cNvPr id="30" name="TextBox 44">
              <a:extLst>
                <a:ext uri="{FF2B5EF4-FFF2-40B4-BE49-F238E27FC236}">
                  <a16:creationId xmlns:a16="http://schemas.microsoft.com/office/drawing/2014/main" id="{F5089912-AA47-43C4-3F7C-0725EE84F6C9}"/>
                </a:ext>
              </a:extLst>
            </p:cNvPr>
            <p:cNvSpPr txBox="1"/>
            <p:nvPr/>
          </p:nvSpPr>
          <p:spPr>
            <a:xfrm>
              <a:off x="6746096" y="2444938"/>
              <a:ext cx="7458507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정상치의 클러스터별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feature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평균값을 구해 각각의 클러스터로 분류된 이상치의 값을 대체하기로 결정</a:t>
              </a:r>
            </a:p>
          </p:txBody>
        </p:sp>
        <p:pic>
          <p:nvPicPr>
            <p:cNvPr id="31" name="그래픽 45" descr="배지 체크 표시1 단색으로 채워진">
              <a:extLst>
                <a:ext uri="{FF2B5EF4-FFF2-40B4-BE49-F238E27FC236}">
                  <a16:creationId xmlns:a16="http://schemas.microsoft.com/office/drawing/2014/main" id="{9F7D7705-E632-5544-021D-834277EA74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409316"/>
              <a:ext cx="401978" cy="401978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5D1D459-8949-7D3F-C469-A8B34A4FFF2D}"/>
              </a:ext>
            </a:extLst>
          </p:cNvPr>
          <p:cNvGrpSpPr/>
          <p:nvPr/>
        </p:nvGrpSpPr>
        <p:grpSpPr>
          <a:xfrm>
            <a:off x="1727172" y="2202931"/>
            <a:ext cx="5144638" cy="401978"/>
            <a:chOff x="6227337" y="2193050"/>
            <a:chExt cx="5144638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8EDF3809-298E-30D1-37D5-8D1BD95C3E5B}"/>
                </a:ext>
              </a:extLst>
            </p:cNvPr>
            <p:cNvSpPr txBox="1"/>
            <p:nvPr/>
          </p:nvSpPr>
          <p:spPr>
            <a:xfrm>
              <a:off x="6746097" y="2228672"/>
              <a:ext cx="4625878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원본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9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차원 데이터 상의 거리를 비교하는 로직으로 변경</a:t>
              </a: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DE776472-C206-6733-81B6-CCCA5CD2DC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6309109-3972-3100-C795-01F97C47D47E}"/>
              </a:ext>
            </a:extLst>
          </p:cNvPr>
          <p:cNvGrpSpPr/>
          <p:nvPr/>
        </p:nvGrpSpPr>
        <p:grpSpPr>
          <a:xfrm>
            <a:off x="1727172" y="4495807"/>
            <a:ext cx="7977266" cy="401978"/>
            <a:chOff x="6227337" y="2409316"/>
            <a:chExt cx="7977266" cy="401978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1FF80828-370A-4F7B-7C55-DEB51D01E35C}"/>
                </a:ext>
              </a:extLst>
            </p:cNvPr>
            <p:cNvSpPr txBox="1"/>
            <p:nvPr/>
          </p:nvSpPr>
          <p:spPr>
            <a:xfrm>
              <a:off x="6746096" y="2444938"/>
              <a:ext cx="7458507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투자 비율을 가중치로 두어 점수화 로직에 반영</a:t>
              </a:r>
            </a:p>
          </p:txBody>
        </p:sp>
        <p:pic>
          <p:nvPicPr>
            <p:cNvPr id="13" name="그래픽 45" descr="배지 체크 표시1 단색으로 채워진">
              <a:extLst>
                <a:ext uri="{FF2B5EF4-FFF2-40B4-BE49-F238E27FC236}">
                  <a16:creationId xmlns:a16="http://schemas.microsoft.com/office/drawing/2014/main" id="{43524F22-87C5-A70E-E501-A510605A1D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409316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C565548-00F2-B7C4-14CA-235A68A1A6F3}"/>
              </a:ext>
            </a:extLst>
          </p:cNvPr>
          <p:cNvGrpSpPr/>
          <p:nvPr/>
        </p:nvGrpSpPr>
        <p:grpSpPr>
          <a:xfrm>
            <a:off x="1727172" y="5160593"/>
            <a:ext cx="7977266" cy="607445"/>
            <a:chOff x="6227337" y="2409316"/>
            <a:chExt cx="7977266" cy="607445"/>
          </a:xfrm>
        </p:grpSpPr>
        <p:sp>
          <p:nvSpPr>
            <p:cNvPr id="18" name="TextBox 44">
              <a:extLst>
                <a:ext uri="{FF2B5EF4-FFF2-40B4-BE49-F238E27FC236}">
                  <a16:creationId xmlns:a16="http://schemas.microsoft.com/office/drawing/2014/main" id="{95120AE7-118D-4B2D-066A-65E7567F7717}"/>
                </a:ext>
              </a:extLst>
            </p:cNvPr>
            <p:cNvSpPr txBox="1"/>
            <p:nvPr/>
          </p:nvSpPr>
          <p:spPr>
            <a:xfrm>
              <a:off x="6746096" y="2444938"/>
              <a:ext cx="745850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클러스터별 비중의 제곱합을 구한 후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1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 빼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균등성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점수를 산출하고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실제 점수를 최대 점수로 나누어 정규화 함으로써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0~1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사이 점수를 가지게 됨</a:t>
              </a:r>
            </a:p>
          </p:txBody>
        </p:sp>
        <p:pic>
          <p:nvPicPr>
            <p:cNvPr id="19" name="그래픽 45" descr="배지 체크 표시1 단색으로 채워진">
              <a:extLst>
                <a:ext uri="{FF2B5EF4-FFF2-40B4-BE49-F238E27FC236}">
                  <a16:creationId xmlns:a16="http://schemas.microsoft.com/office/drawing/2014/main" id="{A22FA886-3A69-1E69-C93F-024FB1BBD3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409316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990161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0A1974-5C53-BB35-3E5B-EA0875A0C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E28A749-1FC8-ECC3-6A3D-F02064511837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F8B842-710C-F478-ACFE-0ADD56B7E750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3. </a:t>
            </a:r>
            <a:r>
              <a:rPr lang="ko-KR" altLang="en-US" sz="5000" dirty="0" err="1">
                <a:solidFill>
                  <a:schemeClr val="bg1"/>
                </a:solidFill>
                <a:latin typeface="+mj-ea"/>
                <a:ea typeface="+mj-ea"/>
              </a:rPr>
              <a:t>백테스팅</a:t>
            </a:r>
            <a:endParaRPr lang="ko-KR" altLang="en-US" sz="5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81960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8CEE5-BDE2-77FD-7B44-C6DE3EE71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D23316DC-95E7-C143-8BC3-4AE5B68D7C3C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02943EB-7AA0-62B4-4796-80933EA72CE6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Open Source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 </a:t>
            </a: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- </a:t>
            </a:r>
            <a:r>
              <a:rPr kumimoji="0" lang="en-US" altLang="ko-KR" sz="32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bt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D969830-D289-6ACC-869A-AB924309CE73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5E1A8-5E0C-FB2B-CA15-3CDC040CFA5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6733CA3-EDB4-3F7E-1E09-8A2342493883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8212B49-94A5-0034-9DE2-8E1E6624B2F4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6AA7CE08-47CB-9127-702D-5BA0D649D6D4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E71A8133-2B02-9171-62DE-7F27678F0F11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00ABF52-63F6-84EB-76C1-BE85E2C14CCE}"/>
              </a:ext>
            </a:extLst>
          </p:cNvPr>
          <p:cNvGrpSpPr/>
          <p:nvPr/>
        </p:nvGrpSpPr>
        <p:grpSpPr>
          <a:xfrm>
            <a:off x="1596344" y="2295113"/>
            <a:ext cx="9290581" cy="401978"/>
            <a:chOff x="6227337" y="2193050"/>
            <a:chExt cx="9290581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A592E496-0A5C-7D01-DD90-5739FA75FAE4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내용을 입력해주세요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.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367732AD-6C45-6E5A-C29E-0F56E11F5D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76C2E39-AAA5-333F-9DD3-BB87CA643B13}"/>
              </a:ext>
            </a:extLst>
          </p:cNvPr>
          <p:cNvSpPr/>
          <p:nvPr/>
        </p:nvSpPr>
        <p:spPr>
          <a:xfrm>
            <a:off x="2590800" y="1879600"/>
            <a:ext cx="7486097" cy="372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500" dirty="0"/>
              <a:t>작성 필요</a:t>
            </a:r>
          </a:p>
        </p:txBody>
      </p:sp>
    </p:spTree>
    <p:extLst>
      <p:ext uri="{BB962C8B-B14F-4D97-AF65-F5344CB8AC3E}">
        <p14:creationId xmlns:p14="http://schemas.microsoft.com/office/powerpoint/2010/main" val="26908808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0B80B-B329-76CE-EE75-C2568326DA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D7C4BEA3-6B7F-4A61-4478-069A31377E9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568E6CB-1401-D08A-89BE-6CFC08DDB3DA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 err="1">
                <a:solidFill>
                  <a:srgbClr val="002060"/>
                </a:solidFill>
                <a:latin typeface="Pretendard"/>
                <a:ea typeface="Pretendard"/>
              </a:rPr>
              <a:t>백테스팅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 전략 소개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489791-AFE0-A237-7B6D-2C4DECE77F72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77D667-7F03-6D98-74B1-377A8B4D049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7CC1D2E-B029-10DB-6B28-114ACA8E4BB5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FEA6EC6B-8ECB-A8CA-4374-96F6FBBF9319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1DED9F06-44F0-905E-8E59-4658B3250C0F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025B96B8-A3AC-24D1-4D18-2D7F4F4DFB1E}"/>
              </a:ext>
            </a:extLst>
          </p:cNvPr>
          <p:cNvSpPr/>
          <p:nvPr/>
        </p:nvSpPr>
        <p:spPr>
          <a:xfrm>
            <a:off x="573214" y="2065287"/>
            <a:ext cx="5034117" cy="2945014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78ECB54-BE1C-57EA-C7AF-5A38B43944EB}"/>
              </a:ext>
            </a:extLst>
          </p:cNvPr>
          <p:cNvGrpSpPr/>
          <p:nvPr/>
        </p:nvGrpSpPr>
        <p:grpSpPr>
          <a:xfrm>
            <a:off x="940526" y="2438444"/>
            <a:ext cx="9290581" cy="401978"/>
            <a:chOff x="6227337" y="2193050"/>
            <a:chExt cx="9290581" cy="401978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057A4230-6B8E-6C75-5EF8-573541BBAAAE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투자 전략 및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리밸런싱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설정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8D4FB3DB-750A-21E3-7C85-521224DCDC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3CDEB6F-46A7-A95B-9A1C-A1FD75E173B4}"/>
              </a:ext>
            </a:extLst>
          </p:cNvPr>
          <p:cNvGrpSpPr/>
          <p:nvPr/>
        </p:nvGrpSpPr>
        <p:grpSpPr>
          <a:xfrm>
            <a:off x="940526" y="3247589"/>
            <a:ext cx="9290581" cy="401978"/>
            <a:chOff x="6227337" y="2193050"/>
            <a:chExt cx="9290581" cy="401978"/>
          </a:xfrm>
        </p:grpSpPr>
        <p:sp>
          <p:nvSpPr>
            <p:cNvPr id="14" name="TextBox 44">
              <a:extLst>
                <a:ext uri="{FF2B5EF4-FFF2-40B4-BE49-F238E27FC236}">
                  <a16:creationId xmlns:a16="http://schemas.microsoft.com/office/drawing/2014/main" id="{5E984A48-15DA-DEBB-E4C3-5A5727C2F50F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투자 전략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Buy and Hold, RSI, SMA Cross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5" name="그래픽 45" descr="배지 체크 표시1 단색으로 채워진">
              <a:extLst>
                <a:ext uri="{FF2B5EF4-FFF2-40B4-BE49-F238E27FC236}">
                  <a16:creationId xmlns:a16="http://schemas.microsoft.com/office/drawing/2014/main" id="{4AFD8290-7EE5-2A42-2F15-A19D0DBBB7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D520FFA-341A-FEC2-FC67-B9A5FFFF75B3}"/>
              </a:ext>
            </a:extLst>
          </p:cNvPr>
          <p:cNvGrpSpPr/>
          <p:nvPr/>
        </p:nvGrpSpPr>
        <p:grpSpPr>
          <a:xfrm>
            <a:off x="940526" y="4056734"/>
            <a:ext cx="9290581" cy="401978"/>
            <a:chOff x="6227337" y="2193050"/>
            <a:chExt cx="9290581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22EE40B2-01C6-2A25-2D21-D17C5C9DBEF2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>
                <a:defRPr/>
              </a:pP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리밸런싱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monthly, quarterly, none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6E7EC0C7-B231-83E0-DAC8-66AA7124C6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6146" name="Picture 2" descr="백테스팅 결과 2">
            <a:extLst>
              <a:ext uri="{FF2B5EF4-FFF2-40B4-BE49-F238E27FC236}">
                <a16:creationId xmlns:a16="http://schemas.microsoft.com/office/drawing/2014/main" id="{EF1B7783-CF38-60A3-9821-773F55963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981" y="1849433"/>
            <a:ext cx="5345805" cy="376981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2459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BBDD7-6699-5E01-625E-87E1FA1A9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55ACF28-4C92-DB22-2462-E2E3C193617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DBF929C-F0E9-3117-53FC-A900E41F04D4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Buy and Hold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전략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274CBA8-0CE6-E609-5A31-5E1DB26E4FC3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7258E-2D9B-F4FF-D043-F29973A9110E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D3ABF49-B164-88ED-9FFA-7BA4F4041D8E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248C40E-9162-60AA-1B04-5059B9AD061F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B03A806F-098A-F22E-748F-22C0F768A8F1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0777D29B-DE97-2810-753F-52CCE8085BE3}"/>
              </a:ext>
            </a:extLst>
          </p:cNvPr>
          <p:cNvSpPr/>
          <p:nvPr/>
        </p:nvSpPr>
        <p:spPr>
          <a:xfrm>
            <a:off x="5565058" y="1647270"/>
            <a:ext cx="6331973" cy="3822170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A366E26F-67A3-3D10-9535-301F9C1F5572}"/>
              </a:ext>
            </a:extLst>
          </p:cNvPr>
          <p:cNvGrpSpPr/>
          <p:nvPr/>
        </p:nvGrpSpPr>
        <p:grpSpPr>
          <a:xfrm>
            <a:off x="5927538" y="2032399"/>
            <a:ext cx="5492715" cy="401978"/>
            <a:chOff x="6227337" y="2193050"/>
            <a:chExt cx="5492715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A9A13A63-E68D-2733-CFE2-15702C15C6E7}"/>
                </a:ext>
              </a:extLst>
            </p:cNvPr>
            <p:cNvSpPr txBox="1"/>
            <p:nvPr/>
          </p:nvSpPr>
          <p:spPr>
            <a:xfrm>
              <a:off x="6746096" y="2228672"/>
              <a:ext cx="4973956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1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Buy and Hold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매수 및 보유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)</a:t>
              </a: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956112BE-DC62-75E6-CAE9-67BD4839C7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72C230C5-47D7-8090-1714-0ECCF92820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915" y="1823234"/>
            <a:ext cx="4085387" cy="364620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E4518989-28B4-6E68-E148-836DFE195605}"/>
              </a:ext>
            </a:extLst>
          </p:cNvPr>
          <p:cNvGrpSpPr/>
          <p:nvPr/>
        </p:nvGrpSpPr>
        <p:grpSpPr>
          <a:xfrm>
            <a:off x="5927538" y="4006114"/>
            <a:ext cx="5492715" cy="401978"/>
            <a:chOff x="6227337" y="2193050"/>
            <a:chExt cx="5492715" cy="401978"/>
          </a:xfrm>
        </p:grpSpPr>
        <p:sp>
          <p:nvSpPr>
            <p:cNvPr id="13" name="TextBox 44">
              <a:extLst>
                <a:ext uri="{FF2B5EF4-FFF2-40B4-BE49-F238E27FC236}">
                  <a16:creationId xmlns:a16="http://schemas.microsoft.com/office/drawing/2014/main" id="{395B85CF-B0DA-9E50-3124-68FA7B7D621F}"/>
                </a:ext>
              </a:extLst>
            </p:cNvPr>
            <p:cNvSpPr txBox="1"/>
            <p:nvPr/>
          </p:nvSpPr>
          <p:spPr>
            <a:xfrm>
              <a:off x="6746096" y="2228672"/>
              <a:ext cx="4973956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리밸런싱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: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설정한 일정 주기마다 초기 비중대로 재조정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74FD355D-A3F5-2936-DF34-63A8B5DC9A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D09B1F7-BAB0-5E3B-6B77-A51BFE29BEB6}"/>
              </a:ext>
            </a:extLst>
          </p:cNvPr>
          <p:cNvGrpSpPr/>
          <p:nvPr/>
        </p:nvGrpSpPr>
        <p:grpSpPr>
          <a:xfrm>
            <a:off x="5927538" y="4595529"/>
            <a:ext cx="5492715" cy="401978"/>
            <a:chOff x="6227337" y="2193050"/>
            <a:chExt cx="5492715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A1064A7A-8061-5914-EA58-2A855595425B}"/>
                </a:ext>
              </a:extLst>
            </p:cNvPr>
            <p:cNvSpPr txBox="1"/>
            <p:nvPr/>
          </p:nvSpPr>
          <p:spPr>
            <a:xfrm>
              <a:off x="6746096" y="2228672"/>
              <a:ext cx="4973956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설정값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없음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8DA57E78-E859-FCC4-C150-7001B5F44A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BAF603F-0A1B-10B4-8046-B91D612B8940}"/>
              </a:ext>
            </a:extLst>
          </p:cNvPr>
          <p:cNvGrpSpPr/>
          <p:nvPr/>
        </p:nvGrpSpPr>
        <p:grpSpPr>
          <a:xfrm>
            <a:off x="5927538" y="3211231"/>
            <a:ext cx="5684359" cy="607445"/>
            <a:chOff x="6227337" y="2193050"/>
            <a:chExt cx="5684359" cy="607445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E9FDE2FB-D985-906B-6097-54C5C335B984}"/>
                </a:ext>
              </a:extLst>
            </p:cNvPr>
            <p:cNvSpPr txBox="1"/>
            <p:nvPr/>
          </p:nvSpPr>
          <p:spPr>
            <a:xfrm>
              <a:off x="6746096" y="2228672"/>
              <a:ext cx="5165600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능동적인 매매 없이 자산을 장기 보유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/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리밸런싱만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했을 때의 성과 기준 제시하기 위해 사용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9D9C48FA-7B13-CDE7-CEAD-07BAAA1F63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6B1EB72-16C1-BDC0-5D4D-3871EF4AE9FD}"/>
              </a:ext>
            </a:extLst>
          </p:cNvPr>
          <p:cNvGrpSpPr/>
          <p:nvPr/>
        </p:nvGrpSpPr>
        <p:grpSpPr>
          <a:xfrm>
            <a:off x="5927538" y="2621815"/>
            <a:ext cx="5492715" cy="401978"/>
            <a:chOff x="6227337" y="2193050"/>
            <a:chExt cx="5492715" cy="401978"/>
          </a:xfrm>
        </p:grpSpPr>
        <p:sp>
          <p:nvSpPr>
            <p:cNvPr id="23" name="TextBox 44">
              <a:extLst>
                <a:ext uri="{FF2B5EF4-FFF2-40B4-BE49-F238E27FC236}">
                  <a16:creationId xmlns:a16="http://schemas.microsoft.com/office/drawing/2014/main" id="{295B692E-D953-E6AF-720F-D35328B8D717}"/>
                </a:ext>
              </a:extLst>
            </p:cNvPr>
            <p:cNvSpPr txBox="1"/>
            <p:nvPr/>
          </p:nvSpPr>
          <p:spPr>
            <a:xfrm>
              <a:off x="6746096" y="2228672"/>
              <a:ext cx="4973956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초기 시점에 자산을 매수한 후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기간 동안 유지하는 가장 단순한 전략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4" name="그래픽 45" descr="배지 체크 표시1 단색으로 채워진">
              <a:extLst>
                <a:ext uri="{FF2B5EF4-FFF2-40B4-BE49-F238E27FC236}">
                  <a16:creationId xmlns:a16="http://schemas.microsoft.com/office/drawing/2014/main" id="{6243CB72-2C56-725F-CFF6-D4A3721C7B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89336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2F074A-AA13-43AC-D6AC-0D928A19A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DDE838CB-2AE3-4838-D9A1-C1081BD41BD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1E7D562-4D5E-72E4-6849-674590DF9C09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RSI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전략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DE4BE22-2344-9A2B-B417-24ED14B0511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CD0309-9FE6-D4CB-0954-BFCDAB39D147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BB40198-FA3A-6FC9-6186-41F81D75A2ED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04FA66F-8DA3-F764-4DA2-6ACB9AE0A387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977B43EA-AF22-1F5D-0743-9D443A14DB45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E9453BFD-78CE-1409-9DF2-6CE59A9D741E}"/>
              </a:ext>
            </a:extLst>
          </p:cNvPr>
          <p:cNvSpPr/>
          <p:nvPr/>
        </p:nvSpPr>
        <p:spPr>
          <a:xfrm>
            <a:off x="447769" y="1620944"/>
            <a:ext cx="5240594" cy="4713177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13EC0D4-526C-062C-0A1A-C3F876598A18}"/>
              </a:ext>
            </a:extLst>
          </p:cNvPr>
          <p:cNvGrpSpPr/>
          <p:nvPr/>
        </p:nvGrpSpPr>
        <p:grpSpPr>
          <a:xfrm>
            <a:off x="780268" y="1942834"/>
            <a:ext cx="4499656" cy="401978"/>
            <a:chOff x="6227337" y="2193050"/>
            <a:chExt cx="449965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7E01CC78-F814-44F4-A129-44F8D912F06A}"/>
                </a:ext>
              </a:extLst>
            </p:cNvPr>
            <p:cNvSpPr txBox="1"/>
            <p:nvPr/>
          </p:nvSpPr>
          <p:spPr>
            <a:xfrm>
              <a:off x="6746096" y="2228672"/>
              <a:ext cx="3980897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RSI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전략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상대강도지수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기반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) 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1C7809CF-2568-9EA2-E9BD-FFFD4B6554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AE006DD-4178-CF3F-70C7-B796E1B2ED9D}"/>
              </a:ext>
            </a:extLst>
          </p:cNvPr>
          <p:cNvGrpSpPr/>
          <p:nvPr/>
        </p:nvGrpSpPr>
        <p:grpSpPr>
          <a:xfrm>
            <a:off x="780268" y="2489305"/>
            <a:ext cx="4499656" cy="607445"/>
            <a:chOff x="6227337" y="2193050"/>
            <a:chExt cx="4499656" cy="607445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61E350C6-2EE1-655E-0D3B-2956BA3835AE}"/>
                </a:ext>
              </a:extLst>
            </p:cNvPr>
            <p:cNvSpPr txBox="1"/>
            <p:nvPr/>
          </p:nvSpPr>
          <p:spPr>
            <a:xfrm>
              <a:off x="6746096" y="2228672"/>
              <a:ext cx="398089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RSI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가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과매도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 구간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(30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이하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)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이면 매수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,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과매수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 구간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(70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이상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)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이면 매도하는 전략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27C6157F-405F-7DD0-6087-A645E537BA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2050" name="Picture 2" descr="기술적지표 #2. RSI 원리, 설정, 계산법, 매매전략까지 한번에!">
            <a:extLst>
              <a:ext uri="{FF2B5EF4-FFF2-40B4-BE49-F238E27FC236}">
                <a16:creationId xmlns:a16="http://schemas.microsoft.com/office/drawing/2014/main" id="{E3AFC579-DBD4-B5AA-A5B1-4DE23D8BC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343" y="3028155"/>
            <a:ext cx="4443495" cy="306963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E90F98F-C271-BE36-E509-B60922AB5AD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364"/>
          <a:stretch/>
        </p:blipFill>
        <p:spPr>
          <a:xfrm>
            <a:off x="9108654" y="1311544"/>
            <a:ext cx="2897826" cy="156880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9E04BE5-F3DA-65B7-FB41-451410BB03E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0364"/>
          <a:stretch/>
        </p:blipFill>
        <p:spPr>
          <a:xfrm>
            <a:off x="6021389" y="1315306"/>
            <a:ext cx="2897825" cy="156880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554558CD-FD74-8B0F-492B-D3D7A9CE54F3}"/>
              </a:ext>
            </a:extLst>
          </p:cNvPr>
          <p:cNvGrpSpPr/>
          <p:nvPr/>
        </p:nvGrpSpPr>
        <p:grpSpPr>
          <a:xfrm>
            <a:off x="780268" y="3241243"/>
            <a:ext cx="4499656" cy="401978"/>
            <a:chOff x="6227337" y="2193050"/>
            <a:chExt cx="4499656" cy="401978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5FD0FE6C-758B-D971-5E4C-226A3C9E4530}"/>
                </a:ext>
              </a:extLst>
            </p:cNvPr>
            <p:cNvSpPr txBox="1"/>
            <p:nvPr/>
          </p:nvSpPr>
          <p:spPr>
            <a:xfrm>
              <a:off x="6746096" y="2228672"/>
              <a:ext cx="3980897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리밸런싱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: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설정 주기마다 교차 여부를 체크하여 매매 판단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5D555232-2DF6-15C0-2553-4828065205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DA80619-6370-1B9B-97A7-3D419BB4DE8F}"/>
              </a:ext>
            </a:extLst>
          </p:cNvPr>
          <p:cNvGrpSpPr/>
          <p:nvPr/>
        </p:nvGrpSpPr>
        <p:grpSpPr>
          <a:xfrm>
            <a:off x="780268" y="3787715"/>
            <a:ext cx="4687082" cy="2107856"/>
            <a:chOff x="6227337" y="2193050"/>
            <a:chExt cx="4687082" cy="2107856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2CC40D4F-FA14-A637-5D2D-619E86C9FEBE}"/>
                </a:ext>
              </a:extLst>
            </p:cNvPr>
            <p:cNvSpPr txBox="1"/>
            <p:nvPr/>
          </p:nvSpPr>
          <p:spPr>
            <a:xfrm>
              <a:off x="6746096" y="2228672"/>
              <a:ext cx="4168323" cy="2072234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설정값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rsi_period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=14: RSI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해석 기준으로 통용되는 대표 수치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overbought=70, oversold=30: RSI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해석 기준으로 통용되는 대표 수치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월별로 데이터를 시각화 하는 프로젝트이므로 더 잦은 매도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/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매수가 발생하도록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60/40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으로 변경을 고려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테스팅 도중 월별 변화가 충분히 나온다고 판단하여 채택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3439CF7C-EF59-FA16-9FBD-D3BC579ED7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56503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36C4F4-1C8F-48D6-95C3-DB86C0C31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2BE0C9D-A06C-A487-76AB-6A872D91D9B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1BCE7BF-C572-D0A8-C370-6D87C30C4A13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dirty="0">
                <a:solidFill>
                  <a:srgbClr val="002060"/>
                </a:solidFill>
                <a:latin typeface="Pretendard"/>
                <a:ea typeface="Pretendard"/>
              </a:rPr>
              <a:t>SMA Cross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전략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77EC4A-6D78-49FE-81DB-6B0B10AF3C1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EC415A-8450-FC7C-05BE-2C560A10397B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48A20DA-ECF7-C874-CE19-6CF544B4C502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454AFF7-0FCD-FE76-7CDE-330596E92CAD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ADBDA3AF-7527-F649-45C4-B18B329A71A2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19DD61AE-BC5B-FB75-6C6A-9C3A89788910}"/>
              </a:ext>
            </a:extLst>
          </p:cNvPr>
          <p:cNvSpPr/>
          <p:nvPr/>
        </p:nvSpPr>
        <p:spPr>
          <a:xfrm>
            <a:off x="447769" y="1620945"/>
            <a:ext cx="5428488" cy="450045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1A45FF2-EEFC-1FB7-F99D-CAC452FAAB00}"/>
              </a:ext>
            </a:extLst>
          </p:cNvPr>
          <p:cNvGrpSpPr/>
          <p:nvPr/>
        </p:nvGrpSpPr>
        <p:grpSpPr>
          <a:xfrm>
            <a:off x="780268" y="1942834"/>
            <a:ext cx="4499656" cy="401978"/>
            <a:chOff x="6227337" y="2193050"/>
            <a:chExt cx="449965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77C280D8-ABAD-DEAD-E0E2-05C040E70A28}"/>
                </a:ext>
              </a:extLst>
            </p:cNvPr>
            <p:cNvSpPr txBox="1"/>
            <p:nvPr/>
          </p:nvSpPr>
          <p:spPr>
            <a:xfrm>
              <a:off x="6746096" y="2228672"/>
              <a:ext cx="3980897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SMA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Cross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 전략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이동평균선 교차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)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825F949E-679D-D353-E6E5-5CD482F64C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52A6159-14F3-953D-074C-6005A52D1C5D}"/>
              </a:ext>
            </a:extLst>
          </p:cNvPr>
          <p:cNvGrpSpPr/>
          <p:nvPr/>
        </p:nvGrpSpPr>
        <p:grpSpPr>
          <a:xfrm>
            <a:off x="780268" y="2609807"/>
            <a:ext cx="4499656" cy="587781"/>
            <a:chOff x="6227337" y="2193050"/>
            <a:chExt cx="4499656" cy="587781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CC48AFAA-317A-06CE-6932-F3102A380A9C}"/>
                </a:ext>
              </a:extLst>
            </p:cNvPr>
            <p:cNvSpPr txBox="1"/>
            <p:nvPr/>
          </p:nvSpPr>
          <p:spPr>
            <a:xfrm>
              <a:off x="6746096" y="2209008"/>
              <a:ext cx="3980897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단기 이동평균이 장기 이동평균을 상향 돌파하면 매수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하향 돌파하면 매도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095451E5-9F73-DC23-0D5A-AA219FE971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95567AD-9F12-BA5C-6ABB-F21FD0AF33FA}"/>
              </a:ext>
            </a:extLst>
          </p:cNvPr>
          <p:cNvGrpSpPr/>
          <p:nvPr/>
        </p:nvGrpSpPr>
        <p:grpSpPr>
          <a:xfrm>
            <a:off x="780268" y="3462583"/>
            <a:ext cx="4499656" cy="401978"/>
            <a:chOff x="6227337" y="2193050"/>
            <a:chExt cx="4499656" cy="401978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EF16F551-9525-EAB2-89A0-A3AFE5400787}"/>
                </a:ext>
              </a:extLst>
            </p:cNvPr>
            <p:cNvSpPr txBox="1"/>
            <p:nvPr/>
          </p:nvSpPr>
          <p:spPr>
            <a:xfrm>
              <a:off x="6746096" y="2228672"/>
              <a:ext cx="3980897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리밸런싱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: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설정 주기마다 교차 여부를 체크하여 매매 판단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FC42AEBF-F978-FFCE-D803-C0CC2941F0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3074" name="Picture 2" descr="단순이동평균(Simple Moving Average, SMA) : 네이버 블로그">
            <a:extLst>
              <a:ext uri="{FF2B5EF4-FFF2-40B4-BE49-F238E27FC236}">
                <a16:creationId xmlns:a16="http://schemas.microsoft.com/office/drawing/2014/main" id="{43E49A0E-1F20-EA1C-5C19-C79B834EC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478" y="1888761"/>
            <a:ext cx="5428488" cy="3144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DBE70FC7-3343-89F1-AFAA-8DC2040F740A}"/>
              </a:ext>
            </a:extLst>
          </p:cNvPr>
          <p:cNvGrpSpPr/>
          <p:nvPr/>
        </p:nvGrpSpPr>
        <p:grpSpPr>
          <a:xfrm>
            <a:off x="780268" y="4129556"/>
            <a:ext cx="4807732" cy="1807774"/>
            <a:chOff x="6227337" y="2193050"/>
            <a:chExt cx="4807732" cy="1807774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3E953481-7AEC-DFD3-10F4-9FB1A0B38319}"/>
                </a:ext>
              </a:extLst>
            </p:cNvPr>
            <p:cNvSpPr txBox="1"/>
            <p:nvPr/>
          </p:nvSpPr>
          <p:spPr>
            <a:xfrm>
              <a:off x="6746096" y="2228672"/>
              <a:ext cx="4288973" cy="1772152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설정값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</a:rPr>
                <a:t>- fast=20,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slow=50: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주로 단기 매매에서 사용되는 값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제일 대중적인 값인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50, 200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으로 설정 시엔 매도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매수가 잘 이루어 지지 않음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월별 변화를 보여주어야 하는 해당 프로젝트에 부적합하다고 판단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50808A5E-FEB9-BCFA-64A9-4E1E7AA479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9212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60A9E4-69DA-3278-CFF4-D73CF14E1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3BF2F51-B259-4EE7-9D9D-2D57482DA7F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32D0E61-3F67-98A4-FB19-E27711FA0145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성과 지표 및 월별 낙폭 계산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F1CEE00-C5E2-2DF5-1D76-FBFA0D31CEF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A78390-1A04-1A40-2AD9-9E1245A029C1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B816D25-4F1B-E518-90F0-5608271792EF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46FFFDC-A996-BC32-D8D4-0238BB5572ED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9D2E24EF-C904-DF16-A6E4-11BAE5E8F640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974D31AA-C73F-5389-F96B-5A0BF5471BB2}"/>
              </a:ext>
            </a:extLst>
          </p:cNvPr>
          <p:cNvSpPr/>
          <p:nvPr/>
        </p:nvSpPr>
        <p:spPr>
          <a:xfrm>
            <a:off x="855406" y="1562100"/>
            <a:ext cx="10481188" cy="4533897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DD95A44-0080-3A3B-3FA1-A77BE9E693E8}"/>
              </a:ext>
            </a:extLst>
          </p:cNvPr>
          <p:cNvGrpSpPr/>
          <p:nvPr/>
        </p:nvGrpSpPr>
        <p:grpSpPr>
          <a:xfrm>
            <a:off x="1596344" y="1931785"/>
            <a:ext cx="9290581" cy="401978"/>
            <a:chOff x="6227337" y="2193050"/>
            <a:chExt cx="9290581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C9DCB938-4E50-D647-4AE1-8B910009E162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CAGR (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연평균 복리 수익률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):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투자 시작부터 종료까지 자산 성장률을 연간 수익률로 환산한 지표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33968E7A-379F-A460-2D84-CD05FA2FE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ADBB122-5A1E-198C-954D-FD73483DBB09}"/>
              </a:ext>
            </a:extLst>
          </p:cNvPr>
          <p:cNvGrpSpPr/>
          <p:nvPr/>
        </p:nvGrpSpPr>
        <p:grpSpPr>
          <a:xfrm>
            <a:off x="1596344" y="2541963"/>
            <a:ext cx="9290581" cy="607445"/>
            <a:chOff x="6227337" y="2193050"/>
            <a:chExt cx="9290581" cy="607445"/>
          </a:xfrm>
        </p:grpSpPr>
        <p:sp>
          <p:nvSpPr>
            <p:cNvPr id="14" name="TextBox 44">
              <a:extLst>
                <a:ext uri="{FF2B5EF4-FFF2-40B4-BE49-F238E27FC236}">
                  <a16:creationId xmlns:a16="http://schemas.microsoft.com/office/drawing/2014/main" id="{BE83788C-4BFA-13CB-3047-77751D1009DD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처음에 </a:t>
              </a:r>
              <a:r>
                <a:rPr lang="en-US" altLang="ko-KR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backtrader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 제공하는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analyzer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의 기간 별 수익을 주는 </a:t>
              </a:r>
              <a:r>
                <a:rPr lang="en-US" altLang="ko-KR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timereturn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을 이용하여 계산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계속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0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 출력되는 오류가 발생하여 직접 계산하는 형식으로 변경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5" name="그래픽 45" descr="배지 체크 표시1 단색으로 채워진">
              <a:extLst>
                <a:ext uri="{FF2B5EF4-FFF2-40B4-BE49-F238E27FC236}">
                  <a16:creationId xmlns:a16="http://schemas.microsoft.com/office/drawing/2014/main" id="{036B71FF-EE1C-8C33-0153-ED435E38C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457FCF5-83BF-6468-B3B2-E2C08CCA8F34}"/>
              </a:ext>
            </a:extLst>
          </p:cNvPr>
          <p:cNvGrpSpPr/>
          <p:nvPr/>
        </p:nvGrpSpPr>
        <p:grpSpPr>
          <a:xfrm>
            <a:off x="1596344" y="3357608"/>
            <a:ext cx="9290581" cy="401978"/>
            <a:chOff x="6227337" y="2193050"/>
            <a:chExt cx="9290581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D15D40E7-5F63-46EE-1B4F-052D8FC97843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낙폭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(Peak -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월말 종가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 / Peak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03B39507-5417-0981-6FB2-65347D513B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2B44168-18A4-140B-C7AE-A3A50CE9170E}"/>
              </a:ext>
            </a:extLst>
          </p:cNvPr>
          <p:cNvGrpSpPr/>
          <p:nvPr/>
        </p:nvGrpSpPr>
        <p:grpSpPr>
          <a:xfrm>
            <a:off x="1596344" y="3967786"/>
            <a:ext cx="9290581" cy="607445"/>
            <a:chOff x="6227337" y="2193050"/>
            <a:chExt cx="9290581" cy="607445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C287114E-CAC5-628A-7FFB-DCEAF9486AD6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backtrader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에서의 지표 분석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analyzer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에서는 월별로 낙폭을 제공하지 않고 전체 낙폭만 제공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따라서 매월 최고가를 저장 후 월말 종가를 이용하여 계산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74D44B0D-DB68-E5CC-A9DD-9422DE8C4B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0CD3A00-8094-D6C7-2F68-26624A499E14}"/>
              </a:ext>
            </a:extLst>
          </p:cNvPr>
          <p:cNvGrpSpPr/>
          <p:nvPr/>
        </p:nvGrpSpPr>
        <p:grpSpPr>
          <a:xfrm>
            <a:off x="1596344" y="4783431"/>
            <a:ext cx="9290581" cy="401978"/>
            <a:chOff x="6227337" y="2193050"/>
            <a:chExt cx="9290581" cy="401978"/>
          </a:xfrm>
        </p:grpSpPr>
        <p:sp>
          <p:nvSpPr>
            <p:cNvPr id="23" name="TextBox 44">
              <a:extLst>
                <a:ext uri="{FF2B5EF4-FFF2-40B4-BE49-F238E27FC236}">
                  <a16:creationId xmlns:a16="http://schemas.microsoft.com/office/drawing/2014/main" id="{A2023A0B-71E4-6026-D65B-6B477BBB85B0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즉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월 중간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하락률이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아닌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월말 기준으로 잔존 손실률을 계산</a:t>
              </a:r>
            </a:p>
          </p:txBody>
        </p:sp>
        <p:pic>
          <p:nvPicPr>
            <p:cNvPr id="24" name="그래픽 45" descr="배지 체크 표시1 단색으로 채워진">
              <a:extLst>
                <a:ext uri="{FF2B5EF4-FFF2-40B4-BE49-F238E27FC236}">
                  <a16:creationId xmlns:a16="http://schemas.microsoft.com/office/drawing/2014/main" id="{21D6E5FB-CF23-D9BE-7CB3-284116EF9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54436C9-E0AF-CF41-E3A9-57BADA1175BC}"/>
              </a:ext>
            </a:extLst>
          </p:cNvPr>
          <p:cNvGrpSpPr/>
          <p:nvPr/>
        </p:nvGrpSpPr>
        <p:grpSpPr>
          <a:xfrm>
            <a:off x="1596344" y="5393607"/>
            <a:ext cx="9290581" cy="401978"/>
            <a:chOff x="6227337" y="2193050"/>
            <a:chExt cx="9290581" cy="401978"/>
          </a:xfrm>
        </p:grpSpPr>
        <p:sp>
          <p:nvSpPr>
            <p:cNvPr id="26" name="TextBox 44">
              <a:extLst>
                <a:ext uri="{FF2B5EF4-FFF2-40B4-BE49-F238E27FC236}">
                  <a16:creationId xmlns:a16="http://schemas.microsoft.com/office/drawing/2014/main" id="{DF8E0929-84AF-A8D5-78FE-6AB9143E5EF2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전통적인 최대 낙폭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(Max Drawdown)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과는 다르므로 해석 시 주의 필요</a:t>
              </a:r>
            </a:p>
          </p:txBody>
        </p:sp>
        <p:pic>
          <p:nvPicPr>
            <p:cNvPr id="27" name="그래픽 45" descr="배지 체크 표시1 단색으로 채워진">
              <a:extLst>
                <a:ext uri="{FF2B5EF4-FFF2-40B4-BE49-F238E27FC236}">
                  <a16:creationId xmlns:a16="http://schemas.microsoft.com/office/drawing/2014/main" id="{1788CAD7-E2C5-8EF2-237E-EDF51D9BAE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7431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1A1580-E0E4-E310-4297-F6FE084DCA13}"/>
              </a:ext>
            </a:extLst>
          </p:cNvPr>
          <p:cNvCxnSpPr/>
          <p:nvPr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역할 분담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2E57BC4-3797-8B4F-F6D1-D45B1790638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  <a:endParaRPr kumimoji="0" lang="ko-KR" altLang="en-US" sz="1200" b="0" i="0" u="none" strike="noStrike" kern="1200" cap="none" spc="0" normalizeH="0" baseline="0"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/>
            </a:endParaRPr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04EC1DCA-6F30-25D6-66C6-9910491DD4B4}"/>
              </a:ext>
            </a:extLst>
          </p:cNvPr>
          <p:cNvSpPr/>
          <p:nvPr/>
        </p:nvSpPr>
        <p:spPr>
          <a:xfrm rot="12475909" flipH="1">
            <a:off x="2269792" y="1733432"/>
            <a:ext cx="7763930" cy="6752048"/>
          </a:xfrm>
          <a:custGeom>
            <a:avLst/>
            <a:gdLst>
              <a:gd name="connsiteX0" fmla="*/ 6072061 w 7763930"/>
              <a:gd name="connsiteY0" fmla="*/ 6752048 h 6752048"/>
              <a:gd name="connsiteX1" fmla="*/ 7763930 w 7763930"/>
              <a:gd name="connsiteY1" fmla="*/ 4771308 h 6752048"/>
              <a:gd name="connsiteX2" fmla="*/ 6801521 w 7763930"/>
              <a:gd name="connsiteY2" fmla="*/ 4771308 h 6752048"/>
              <a:gd name="connsiteX3" fmla="*/ 6271523 w 7763930"/>
              <a:gd name="connsiteY3" fmla="*/ 3455943 h 6752048"/>
              <a:gd name="connsiteX4" fmla="*/ 6169817 w 7763930"/>
              <a:gd name="connsiteY4" fmla="*/ 3271137 h 6752048"/>
              <a:gd name="connsiteX5" fmla="*/ 0 w 7763930"/>
              <a:gd name="connsiteY5" fmla="*/ 0 h 6752048"/>
              <a:gd name="connsiteX6" fmla="*/ 0 w 7763930"/>
              <a:gd name="connsiteY6" fmla="*/ 1695437 h 6752048"/>
              <a:gd name="connsiteX7" fmla="*/ 306630 w 7763930"/>
              <a:gd name="connsiteY7" fmla="*/ 1700708 h 6752048"/>
              <a:gd name="connsiteX8" fmla="*/ 4656260 w 7763930"/>
              <a:gd name="connsiteY8" fmla="*/ 4771308 h 6752048"/>
              <a:gd name="connsiteX9" fmla="*/ 3715891 w 7763930"/>
              <a:gd name="connsiteY9" fmla="*/ 4771308 h 675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63930" h="6752048">
                <a:moveTo>
                  <a:pt x="6072061" y="6752048"/>
                </a:moveTo>
                <a:lnTo>
                  <a:pt x="7763930" y="4771308"/>
                </a:lnTo>
                <a:lnTo>
                  <a:pt x="6801521" y="4771308"/>
                </a:lnTo>
                <a:cubicBezTo>
                  <a:pt x="6666734" y="4308473"/>
                  <a:pt x="6488216" y="3868824"/>
                  <a:pt x="6271523" y="3455943"/>
                </a:cubicBezTo>
                <a:lnTo>
                  <a:pt x="6169817" y="3271137"/>
                </a:lnTo>
                <a:lnTo>
                  <a:pt x="0" y="0"/>
                </a:lnTo>
                <a:lnTo>
                  <a:pt x="0" y="1695437"/>
                </a:lnTo>
                <a:lnTo>
                  <a:pt x="306630" y="1700708"/>
                </a:lnTo>
                <a:cubicBezTo>
                  <a:pt x="2183981" y="1814376"/>
                  <a:pt x="3891355" y="2973195"/>
                  <a:pt x="4656260" y="4771308"/>
                </a:cubicBezTo>
                <a:lnTo>
                  <a:pt x="3715891" y="4771308"/>
                </a:lnTo>
                <a:close/>
              </a:path>
            </a:pathLst>
          </a:custGeom>
          <a:gradFill flip="none" rotWithShape="1">
            <a:gsLst>
              <a:gs pos="1100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43" name="타원 42"/>
          <p:cNvSpPr/>
          <p:nvPr/>
        </p:nvSpPr>
        <p:spPr>
          <a:xfrm rot="16200000" flipH="1" flipV="1">
            <a:off x="2839354" y="5578289"/>
            <a:ext cx="238346" cy="2383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781300" y="5924218"/>
            <a:ext cx="371475" cy="17495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1" i="0" u="none" strike="noStrike" kern="1200" cap="none" spc="-150" normalizeH="0" baseline="0" dirty="0"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김동혁</a:t>
            </a:r>
          </a:p>
        </p:txBody>
      </p:sp>
      <p:sp>
        <p:nvSpPr>
          <p:cNvPr id="41" name="타원 40"/>
          <p:cNvSpPr/>
          <p:nvPr/>
        </p:nvSpPr>
        <p:spPr>
          <a:xfrm rot="16200000" flipH="1" flipV="1">
            <a:off x="4272112" y="5605128"/>
            <a:ext cx="238346" cy="2383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219575" y="5947881"/>
            <a:ext cx="371475" cy="184666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1" i="0" u="none" strike="noStrike" kern="1200" cap="none" spc="-150" normalizeH="0" baseline="0"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김태형</a:t>
            </a:r>
          </a:p>
        </p:txBody>
      </p:sp>
      <p:sp>
        <p:nvSpPr>
          <p:cNvPr id="46" name="타원 45"/>
          <p:cNvSpPr/>
          <p:nvPr/>
        </p:nvSpPr>
        <p:spPr>
          <a:xfrm rot="16200000" flipH="1" flipV="1">
            <a:off x="5704870" y="5485956"/>
            <a:ext cx="238346" cy="2383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648325" y="5828709"/>
            <a:ext cx="371475" cy="172041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1" i="0" u="none" strike="noStrike" kern="1200" cap="none" spc="-150" normalizeH="0" baseline="0"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엄세훈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3153593-B9B3-E181-612D-4C3DF9413FD3}"/>
              </a:ext>
            </a:extLst>
          </p:cNvPr>
          <p:cNvSpPr txBox="1"/>
          <p:nvPr/>
        </p:nvSpPr>
        <p:spPr>
          <a:xfrm>
            <a:off x="7597770" y="4529112"/>
            <a:ext cx="14197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  <a:ea typeface="Pretendard"/>
                <a:cs typeface="+mn-cs"/>
              </a:rPr>
              <a:t>GOAL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Black"/>
              <a:ea typeface="Pretendard"/>
              <a:cs typeface="+mn-cs"/>
            </a:endParaRPr>
          </a:p>
        </p:txBody>
      </p:sp>
      <p:grpSp>
        <p:nvGrpSpPr>
          <p:cNvPr id="93" name="그룹 92"/>
          <p:cNvGrpSpPr/>
          <p:nvPr/>
        </p:nvGrpSpPr>
        <p:grpSpPr>
          <a:xfrm>
            <a:off x="1976357" y="3082420"/>
            <a:ext cx="1918233" cy="2378760"/>
            <a:chOff x="2536829" y="3095120"/>
            <a:chExt cx="1918233" cy="2378760"/>
          </a:xfrm>
        </p:grpSpPr>
        <p:cxnSp>
          <p:nvCxnSpPr>
            <p:cNvPr id="66" name="직선 연결선 65"/>
            <p:cNvCxnSpPr>
              <a:cxnSpLocks/>
              <a:stCxn id="88" idx="2"/>
            </p:cNvCxnSpPr>
            <p:nvPr/>
          </p:nvCxnSpPr>
          <p:spPr>
            <a:xfrm>
              <a:off x="3495946" y="4544874"/>
              <a:ext cx="17973" cy="929006"/>
            </a:xfrm>
            <a:prstGeom prst="line">
              <a:avLst/>
            </a:prstGeom>
            <a:ln w="12700">
              <a:solidFill>
                <a:schemeClr val="accent2">
                  <a:lumMod val="25000"/>
                  <a:lumOff val="75000"/>
                </a:schemeClr>
              </a:solidFill>
              <a:prstDash val="sysDash"/>
              <a:head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9" name="그룹 88"/>
            <p:cNvGrpSpPr/>
            <p:nvPr/>
          </p:nvGrpSpPr>
          <p:grpSpPr>
            <a:xfrm>
              <a:off x="2536829" y="3095120"/>
              <a:ext cx="1918233" cy="1449754"/>
              <a:chOff x="2536829" y="3095120"/>
              <a:chExt cx="1918233" cy="1449754"/>
            </a:xfrm>
          </p:grpSpPr>
          <p:sp>
            <p:nvSpPr>
              <p:cNvPr id="87" name="TextBox 86"/>
              <p:cNvSpPr txBox="1"/>
              <p:nvPr/>
            </p:nvSpPr>
            <p:spPr>
              <a:xfrm>
                <a:off x="3066803" y="3095120"/>
                <a:ext cx="822341" cy="215444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400" b="1" i="0" u="none" strike="noStrike" kern="1200" cap="none" spc="-15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클러스터링</a:t>
                </a:r>
                <a:endParaRPr kumimoji="0" lang="ko-KR" altLang="en-US" sz="1400" b="1" i="0" u="none" strike="noStrike" kern="1200" cap="none" spc="-15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2536829" y="3367244"/>
                <a:ext cx="1918233" cy="1177630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 algn="ctr"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accent2">
                        <a:lumMod val="75000"/>
                        <a:lumOff val="2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12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K-Means </a:t>
                </a:r>
                <a:r>
                  <a:rPr kumimoji="0" lang="ko-KR" altLang="en-US" sz="12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클러스터링</a:t>
                </a:r>
                <a:endParaRPr kumimoji="0" lang="en-US" altLang="ko-KR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endParaRPr>
              </a:p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2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섹터 집단별 거리 시각화 로직</a:t>
                </a:r>
                <a:endParaRPr kumimoji="0" lang="en-US" altLang="ko-KR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endParaRPr>
              </a:p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2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종목 추천 로직</a:t>
                </a:r>
                <a:endParaRPr kumimoji="0" lang="en-US" altLang="ko-KR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endParaRPr>
              </a:p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분산 투자 점수화 로직</a:t>
                </a:r>
                <a:endParaRPr lang="en-US" altLang="ko-KR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endParaRPr>
              </a:p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en-US" altLang="ko-KR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endParaRPr>
              </a:p>
            </p:txBody>
          </p:sp>
        </p:grpSp>
      </p:grpSp>
      <p:cxnSp>
        <p:nvCxnSpPr>
          <p:cNvPr id="95" name="직선 연결선 94"/>
          <p:cNvCxnSpPr>
            <a:stCxn id="98" idx="2"/>
          </p:cNvCxnSpPr>
          <p:nvPr/>
        </p:nvCxnSpPr>
        <p:spPr>
          <a:xfrm>
            <a:off x="4381592" y="4055383"/>
            <a:ext cx="17973" cy="1418498"/>
          </a:xfrm>
          <a:prstGeom prst="line">
            <a:avLst/>
          </a:prstGeom>
          <a:ln w="12700">
            <a:solidFill>
              <a:schemeClr val="accent2">
                <a:lumMod val="25000"/>
                <a:lumOff val="75000"/>
              </a:schemeClr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6" name="그룹 95"/>
          <p:cNvGrpSpPr/>
          <p:nvPr/>
        </p:nvGrpSpPr>
        <p:grpSpPr>
          <a:xfrm>
            <a:off x="3422475" y="1885432"/>
            <a:ext cx="1918233" cy="2169951"/>
            <a:chOff x="2536829" y="3095120"/>
            <a:chExt cx="1918233" cy="2169951"/>
          </a:xfrm>
        </p:grpSpPr>
        <p:sp>
          <p:nvSpPr>
            <p:cNvPr id="97" name="TextBox 96"/>
            <p:cNvSpPr txBox="1"/>
            <p:nvPr/>
          </p:nvSpPr>
          <p:spPr>
            <a:xfrm>
              <a:off x="2762429" y="3095120"/>
              <a:ext cx="1428750" cy="200543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4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전반적인 프로젝트 관리</a:t>
              </a:r>
              <a:endParaRPr kumimoji="0" lang="ko-KR" altLang="en-US" sz="1400" b="1" i="0" u="none" strike="noStrike" kern="1200" cap="none" spc="-15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2536829" y="3367244"/>
              <a:ext cx="1918233" cy="1897827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algn="ctr"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accent2">
                      <a:lumMod val="75000"/>
                      <a:lumOff val="2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ctr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GitHub</a:t>
              </a:r>
              <a:r>
                <a:rPr kumimoji="0" lang="ko-KR" altLang="en-US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관리</a:t>
              </a:r>
            </a:p>
            <a:p>
              <a:pPr marL="0" marR="0" lvl="0" indent="0" algn="ctr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웹 개발</a:t>
              </a:r>
              <a:endParaRPr kumimoji="0" lang="en-US" altLang="ko-KR" sz="12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ctr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오픈소스 적용</a:t>
              </a:r>
              <a:endParaRPr kumimoji="0" lang="ko-KR" altLang="en-US" sz="12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ctr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시각화</a:t>
              </a:r>
              <a:endParaRPr kumimoji="0" lang="en-US" altLang="ko-KR" sz="12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ctr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API </a:t>
              </a:r>
              <a:r>
                <a:rPr kumimoji="0" lang="ko-KR" altLang="en-US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개발</a:t>
              </a:r>
              <a:endParaRPr kumimoji="0" lang="en-US" altLang="ko-KR" sz="12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ctr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추가 기능 개발</a:t>
              </a:r>
              <a:endParaRPr lang="en-US" altLang="ko-KR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ctr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Testing</a:t>
              </a:r>
            </a:p>
            <a:p>
              <a:pPr marL="0" marR="0" lvl="0" indent="0" algn="ctr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2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Pretendard Light"/>
              </a:endParaRPr>
            </a:p>
          </p:txBody>
        </p:sp>
      </p:grpSp>
      <p:grpSp>
        <p:nvGrpSpPr>
          <p:cNvPr id="109" name="그룹 108"/>
          <p:cNvGrpSpPr/>
          <p:nvPr/>
        </p:nvGrpSpPr>
        <p:grpSpPr>
          <a:xfrm>
            <a:off x="4826826" y="3018919"/>
            <a:ext cx="1918233" cy="2378764"/>
            <a:chOff x="2536829" y="3095120"/>
            <a:chExt cx="1918233" cy="2378764"/>
          </a:xfrm>
        </p:grpSpPr>
        <p:cxnSp>
          <p:nvCxnSpPr>
            <p:cNvPr id="110" name="직선 연결선 109"/>
            <p:cNvCxnSpPr>
              <a:stCxn id="113" idx="2"/>
            </p:cNvCxnSpPr>
            <p:nvPr/>
          </p:nvCxnSpPr>
          <p:spPr>
            <a:xfrm>
              <a:off x="3495946" y="4304808"/>
              <a:ext cx="17973" cy="1169076"/>
            </a:xfrm>
            <a:prstGeom prst="line">
              <a:avLst/>
            </a:prstGeom>
            <a:ln w="12700">
              <a:solidFill>
                <a:schemeClr val="accent2">
                  <a:lumMod val="25000"/>
                  <a:lumOff val="75000"/>
                </a:schemeClr>
              </a:solidFill>
              <a:prstDash val="sysDash"/>
              <a:head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1" name="그룹 110"/>
            <p:cNvGrpSpPr/>
            <p:nvPr/>
          </p:nvGrpSpPr>
          <p:grpSpPr>
            <a:xfrm>
              <a:off x="2536829" y="3095120"/>
              <a:ext cx="1918233" cy="1209688"/>
              <a:chOff x="2536829" y="3095120"/>
              <a:chExt cx="1918233" cy="1209688"/>
            </a:xfrm>
          </p:grpSpPr>
          <p:sp>
            <p:nvSpPr>
              <p:cNvPr id="112" name="TextBox 111"/>
              <p:cNvSpPr txBox="1"/>
              <p:nvPr/>
            </p:nvSpPr>
            <p:spPr>
              <a:xfrm>
                <a:off x="3223435" y="3095120"/>
                <a:ext cx="545022" cy="215444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spAutoFit/>
              </a:bodyPr>
              <a:lstStyle/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400" b="1" i="0" u="none" strike="noStrike" kern="1200" cap="none" spc="-150" normalizeH="0" baseline="0" dirty="0" err="1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백테스팅</a:t>
                </a:r>
                <a:endParaRPr kumimoji="0" lang="ko-KR" altLang="en-US" sz="1400" b="1" i="0" u="none" strike="noStrike" kern="1200" cap="none" spc="-15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>
                <a:off x="2536829" y="3367244"/>
                <a:ext cx="1918233" cy="937564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 algn="ctr"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accent2">
                        <a:lumMod val="75000"/>
                        <a:lumOff val="2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백테스팅</a:t>
                </a:r>
                <a:r>
                  <a:rPr lang="ko-KR" altLang="en-US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개발</a:t>
                </a:r>
                <a:endParaRPr lang="en-US" altLang="ko-KR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endParaRPr>
              </a:p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200" b="0" i="0" u="none" strike="noStrike" kern="1200" cap="none" spc="-50" normalizeH="0" baseline="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백테스팅</a:t>
                </a:r>
                <a:r>
                  <a:rPr kumimoji="0" lang="ko-KR" altLang="en-US" sz="12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 전략 구현</a:t>
                </a:r>
                <a:endParaRPr kumimoji="0" lang="en-US" altLang="ko-KR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endParaRPr>
              </a:p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200" b="0" i="0" u="none" strike="noStrike" kern="1200" cap="none" spc="-50" normalizeH="0" baseline="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백엔드</a:t>
                </a:r>
                <a:r>
                  <a:rPr kumimoji="0" lang="ko-KR" altLang="en-US" sz="12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 문서화</a:t>
                </a:r>
                <a:endParaRPr kumimoji="0" lang="en-US" altLang="ko-KR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endParaRPr>
              </a:p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ko-KR" altLang="en-US" sz="12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endParaRPr>
              </a:p>
            </p:txBody>
          </p: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4256DEA-5E46-F813-0567-AE8C4CDAA255}"/>
              </a:ext>
            </a:extLst>
          </p:cNvPr>
          <p:cNvGrpSpPr/>
          <p:nvPr/>
        </p:nvGrpSpPr>
        <p:grpSpPr>
          <a:xfrm>
            <a:off x="11088065" y="622600"/>
            <a:ext cx="953250" cy="470780"/>
            <a:chOff x="10783265" y="622600"/>
            <a:chExt cx="953250" cy="47078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2AF70613-63F8-6C4C-991A-59F891889B1D}"/>
                </a:ext>
              </a:extLst>
            </p:cNvPr>
            <p:cNvSpPr/>
            <p:nvPr/>
          </p:nvSpPr>
          <p:spPr>
            <a:xfrm>
              <a:off x="10877554" y="965892"/>
              <a:ext cx="76467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9145665C-A78F-8649-0E42-A7A3B2820CA3}"/>
                </a:ext>
              </a:extLst>
            </p:cNvPr>
            <p:cNvSpPr txBox="1"/>
            <p:nvPr/>
          </p:nvSpPr>
          <p:spPr>
            <a:xfrm>
              <a:off x="10783265" y="622600"/>
              <a:ext cx="953250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0.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역할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8" name="그래픽 7">
            <a:extLst>
              <a:ext uri="{FF2B5EF4-FFF2-40B4-BE49-F238E27FC236}">
                <a16:creationId xmlns:a16="http://schemas.microsoft.com/office/drawing/2014/main" id="{530881DA-391A-545F-4134-8780251BE0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6790" y="2286951"/>
            <a:ext cx="2318189" cy="843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1641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E45D2-F07C-B33A-72BC-0DAA34EA8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0805C21-22C9-EC8E-E2A7-2F2A26B68E47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25C95E1-D1B5-7167-9112-CAB2DF5BB206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월별 자산 변동 추적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E6B5D3F-00C6-AB92-83EB-D1F056101F25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0619CC-F6FA-E6BF-1E8B-E9F0EB03BBCE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01DF3A9-C49E-2AD9-A5AC-E967BF7F66A6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4E10C268-B674-CD11-5B44-87FF01470EFC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6F156995-30BA-1844-5128-161A71361BB9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6D5E4CEB-7A85-34EB-3CCE-F1C6552833DA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CC0F245-DF02-2989-EF0F-ADB6922D69DE}"/>
              </a:ext>
            </a:extLst>
          </p:cNvPr>
          <p:cNvGrpSpPr/>
          <p:nvPr/>
        </p:nvGrpSpPr>
        <p:grpSpPr>
          <a:xfrm>
            <a:off x="1596344" y="2295113"/>
            <a:ext cx="9290581" cy="401978"/>
            <a:chOff x="6227337" y="2193050"/>
            <a:chExt cx="9290581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FB600A7E-4334-DE45-4247-BFFFF8FC4AA1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backtrader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기본 기능에서는 월별 수익률 제공 기능이 없음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727407D8-324E-046D-26A8-9D403A81E4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4812A8F-9AF0-6539-26FA-0874512FDFDB}"/>
              </a:ext>
            </a:extLst>
          </p:cNvPr>
          <p:cNvGrpSpPr/>
          <p:nvPr/>
        </p:nvGrpSpPr>
        <p:grpSpPr>
          <a:xfrm>
            <a:off x="1596344" y="4403313"/>
            <a:ext cx="9290581" cy="401978"/>
            <a:chOff x="6227337" y="2193050"/>
            <a:chExt cx="9290581" cy="401978"/>
          </a:xfrm>
        </p:grpSpPr>
        <p:sp>
          <p:nvSpPr>
            <p:cNvPr id="14" name="TextBox 44">
              <a:extLst>
                <a:ext uri="{FF2B5EF4-FFF2-40B4-BE49-F238E27FC236}">
                  <a16:creationId xmlns:a16="http://schemas.microsoft.com/office/drawing/2014/main" id="{43022C5E-6ED1-D57D-C15B-66C6169D5B0B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달별로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월말 종가를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dictionary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형태로 저장하도록 함</a:t>
              </a:r>
            </a:p>
          </p:txBody>
        </p:sp>
        <p:pic>
          <p:nvPicPr>
            <p:cNvPr id="15" name="그래픽 45" descr="배지 체크 표시1 단색으로 채워진">
              <a:extLst>
                <a:ext uri="{FF2B5EF4-FFF2-40B4-BE49-F238E27FC236}">
                  <a16:creationId xmlns:a16="http://schemas.microsoft.com/office/drawing/2014/main" id="{3A6C271E-CA1A-8306-B7DA-7A29C45388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B6716A8-90D6-ECE8-4FFF-D3CADD76A4C4}"/>
              </a:ext>
            </a:extLst>
          </p:cNvPr>
          <p:cNvGrpSpPr/>
          <p:nvPr/>
        </p:nvGrpSpPr>
        <p:grpSpPr>
          <a:xfrm>
            <a:off x="1596344" y="3246479"/>
            <a:ext cx="9290581" cy="607445"/>
            <a:chOff x="6227337" y="2193050"/>
            <a:chExt cx="9290581" cy="607445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2F4ED30E-E6B6-AFC1-73ED-DE39B75A4C16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기간 별 수익을 알려주는 </a:t>
              </a:r>
              <a:r>
                <a:rPr lang="en-US" altLang="ko-KR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timereturn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을 사용한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CAGR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 오류가 발생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</a:t>
              </a:r>
              <a:r>
                <a:rPr lang="en-US" altLang="ko-KR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timereturn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사용을 배재하고 직접 계산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CD148C89-07EA-1606-7CC2-F975C9B055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76505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8646E-FE6A-1E88-E6F3-5F7C10353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6AF6BB3-38D9-B8AB-903D-79CC8CA039AC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C41676B-00CC-153E-B6D9-F28952F79597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개선 사항 및 확장 방향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437232F-BD5F-6DF1-4BEE-024964B4EFC8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4A96E6-2264-F861-C571-0191E92DAB6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6867D15-EA68-D064-34CF-09401C704600}"/>
              </a:ext>
            </a:extLst>
          </p:cNvPr>
          <p:cNvGrpSpPr/>
          <p:nvPr/>
        </p:nvGrpSpPr>
        <p:grpSpPr>
          <a:xfrm>
            <a:off x="10812315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AF60470B-FA84-10A7-BBA1-B67B6D1D8694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712BAEA3-519C-92A2-FD4F-4DA1B99B905D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 err="1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백테스팅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E5720E94-C75F-2AC9-7D8E-0D257A6E5EC7}"/>
              </a:ext>
            </a:extLst>
          </p:cNvPr>
          <p:cNvSpPr/>
          <p:nvPr/>
        </p:nvSpPr>
        <p:spPr>
          <a:xfrm>
            <a:off x="553307" y="1222240"/>
            <a:ext cx="11085386" cy="5508263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0BE2898-2580-17D5-0605-7DE5CD0E00FA}"/>
              </a:ext>
            </a:extLst>
          </p:cNvPr>
          <p:cNvGrpSpPr/>
          <p:nvPr/>
        </p:nvGrpSpPr>
        <p:grpSpPr>
          <a:xfrm>
            <a:off x="1007667" y="1357337"/>
            <a:ext cx="9290581" cy="1807774"/>
            <a:chOff x="6227337" y="2193050"/>
            <a:chExt cx="9290581" cy="1807774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97D45161-D4DF-538F-D9C0-DB363A3D9052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1772152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다전략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-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다자산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 백테스트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현재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3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개의 전략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× 3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개의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리밸런싱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주기로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9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가지 조합 테스트 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  →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ticker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별로 전략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/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리밸런싱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주기를 다양하게 조합하면 경우의 수 폭증 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 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시각화 복잡도 증가</a:t>
              </a:r>
              <a:endPara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각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ticker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별로 전략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/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리밸런싱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주기를 독립 설정 가능하도록 개선 제안 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 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→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but,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전략 간의 비교는 어려운 부분 존재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15848EFE-A7DF-5E5A-DE7C-8E2398EA8D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ACAEB9B-FFF0-BBD0-4A0A-B7A7DBD11914}"/>
              </a:ext>
            </a:extLst>
          </p:cNvPr>
          <p:cNvGrpSpPr/>
          <p:nvPr/>
        </p:nvGrpSpPr>
        <p:grpSpPr>
          <a:xfrm>
            <a:off x="1007667" y="3271019"/>
            <a:ext cx="10176665" cy="1807774"/>
            <a:chOff x="6227337" y="2193050"/>
            <a:chExt cx="10176665" cy="1807774"/>
          </a:xfrm>
        </p:grpSpPr>
        <p:sp>
          <p:nvSpPr>
            <p:cNvPr id="14" name="TextBox 44">
              <a:extLst>
                <a:ext uri="{FF2B5EF4-FFF2-40B4-BE49-F238E27FC236}">
                  <a16:creationId xmlns:a16="http://schemas.microsoft.com/office/drawing/2014/main" id="{2DC98252-C530-E988-8814-B36CB1137C64}"/>
                </a:ext>
              </a:extLst>
            </p:cNvPr>
            <p:cNvSpPr txBox="1"/>
            <p:nvPr/>
          </p:nvSpPr>
          <p:spPr>
            <a:xfrm>
              <a:off x="6746095" y="2228672"/>
              <a:ext cx="9657907" cy="1772152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전략의 다양화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현재는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3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개의 전략을 모두 테스트하게 되어 있고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전략의 매개변수 역시 기본으로 설정 되어 있음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전략의 다양성을 늘리고 직접 선택하는 식으로 매개변수 역시 설정이 가능하게 개선 제안</a:t>
              </a:r>
              <a:endPara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  →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더 다양한 경우의 수 테스트 가능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다전략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다자산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백테스트의 개선 제안과 함께 개선하여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ticker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별로 전략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매개변수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리밸런싱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주기를 독립 설정이 가능하다면 훨씬 많은 양의 정보 제공이 가능</a:t>
              </a:r>
            </a:p>
          </p:txBody>
        </p:sp>
        <p:pic>
          <p:nvPicPr>
            <p:cNvPr id="15" name="그래픽 45" descr="배지 체크 표시1 단색으로 채워진">
              <a:extLst>
                <a:ext uri="{FF2B5EF4-FFF2-40B4-BE49-F238E27FC236}">
                  <a16:creationId xmlns:a16="http://schemas.microsoft.com/office/drawing/2014/main" id="{C9F0D37E-0BD0-7823-DA5F-3F9B20C5B7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D8D6194-6895-16FF-D848-3CC2E35069D4}"/>
              </a:ext>
            </a:extLst>
          </p:cNvPr>
          <p:cNvGrpSpPr/>
          <p:nvPr/>
        </p:nvGrpSpPr>
        <p:grpSpPr>
          <a:xfrm>
            <a:off x="1001600" y="5248201"/>
            <a:ext cx="9290581" cy="1207610"/>
            <a:chOff x="6227337" y="2193050"/>
            <a:chExt cx="9290581" cy="1207610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D9BAAC16-0F02-867C-A287-77FC944B1A74}"/>
                </a:ext>
              </a:extLst>
            </p:cNvPr>
            <p:cNvSpPr txBox="1"/>
            <p:nvPr/>
          </p:nvSpPr>
          <p:spPr>
            <a:xfrm>
              <a:off x="6746096" y="2228672"/>
              <a:ext cx="8771822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DB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도입</a:t>
              </a:r>
              <a:endParaRPr kumimoji="0" lang="en-US" altLang="ko-KR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현재는 인메모리로 처리</a:t>
              </a:r>
              <a:endParaRPr kumimoji="0" lang="en-US" altLang="ko-KR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제안한 개선 사항대로 다양한 전략과 설정들이 생길 경우 훨씬 많은 경우의 수가 발생</a:t>
              </a:r>
              <a:endParaRPr kumimoji="0" lang="en-US" altLang="ko-KR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경우의 수들을 서로 비교할 수 있도록 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database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에 자신의 </a:t>
              </a:r>
              <a:r>
                <a:rPr kumimoji="0" lang="ko-KR" altLang="en-US" sz="1500" b="0" i="0" u="none" strike="noStrike" kern="1200" cap="none" spc="-50" normalizeH="0" baseline="0" dirty="0" err="1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설정값들과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그에 따른 수익들을 저장하고 비교할 수 있게 개선</a:t>
              </a: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DD81CDC2-ED10-18FA-B4FB-FF3AF886BC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65191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9EE383-2D59-E420-3D88-6865F7DB5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7B5BE33-F904-5A54-59E7-BB682F28B402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F5DC96-93A0-9BB4-B19D-0344CF9E3462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4. Testing</a:t>
            </a:r>
            <a:endParaRPr lang="ko-KR" altLang="en-US" sz="5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023313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EE656DF-C75C-EC2E-9283-7AC4461A1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209D64D-8F52-0C2B-A52B-5380728B81C2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913973-8A56-3BED-FD49-8598D8820A24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41521F7-9BF9-B0D7-BBAF-60CA9CB27B9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282884-AB80-41D2-BA80-FA4030EC239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05F89E7-C91A-FE82-3E3E-4233C79D84FB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0958CC2D-574A-56E2-32BA-A957F0E9492C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407C27D7-AC4E-43F5-2CF5-AAA8DEA27A52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BF99C0BC-9B7D-8533-A8CE-6693CC7208A6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79833EA-8527-A318-0598-BF146C61AEC1}"/>
              </a:ext>
            </a:extLst>
          </p:cNvPr>
          <p:cNvGrpSpPr/>
          <p:nvPr/>
        </p:nvGrpSpPr>
        <p:grpSpPr>
          <a:xfrm>
            <a:off x="1596344" y="2030653"/>
            <a:ext cx="5314096" cy="871905"/>
            <a:chOff x="6227337" y="1928590"/>
            <a:chExt cx="5314096" cy="871905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4C84B244-BCCB-CFF4-3C65-24FD5CFA4CAB}"/>
                </a:ext>
              </a:extLst>
            </p:cNvPr>
            <p:cNvSpPr txBox="1"/>
            <p:nvPr/>
          </p:nvSpPr>
          <p:spPr>
            <a:xfrm>
              <a:off x="6746096" y="1928590"/>
              <a:ext cx="4795337" cy="871905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en-US" altLang="ko-KR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gunicorn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서버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k6.js (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테스팅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)</a:t>
              </a:r>
            </a:p>
            <a:p>
              <a:pPr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#63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백테스팅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및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API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성능 향상 내용 작성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CE7C62E3-015C-F9B7-3E03-71D77F6EBA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01246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5DBE9-D0FC-0E34-8E45-FFB010AF9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28EEF310-A853-9890-96DF-4D7F3B78617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B4A8464-B075-9438-03CB-5042C73B5069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개요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DCE168D-2B01-A5B2-090F-F3FC9E58B012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2BDFC9-62F5-74A7-03E7-75C1488553B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A41B0C2-31EC-7DEE-1A1F-E5347C848702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F76651EA-C238-B1AF-365A-87CF0A1BA62F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542D4407-A7CA-4EF6-70D0-72E7F0D12D59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24C47EB4-7409-8060-10D3-962CCC22FDB1}"/>
              </a:ext>
            </a:extLst>
          </p:cNvPr>
          <p:cNvSpPr/>
          <p:nvPr/>
        </p:nvSpPr>
        <p:spPr>
          <a:xfrm>
            <a:off x="855406" y="1716095"/>
            <a:ext cx="10481188" cy="3857287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A581D859-8DC4-C729-39C3-C8AF38200CCA}"/>
              </a:ext>
            </a:extLst>
          </p:cNvPr>
          <p:cNvGrpSpPr/>
          <p:nvPr/>
        </p:nvGrpSpPr>
        <p:grpSpPr>
          <a:xfrm>
            <a:off x="1407677" y="1995528"/>
            <a:ext cx="5314096" cy="401978"/>
            <a:chOff x="6227337" y="2193050"/>
            <a:chExt cx="531409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A4C3C4CA-FBAE-C29B-CB12-C475486E84F5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테스트 코드를 작성하여 서비스의 기능 단위 테스트를 진행</a:t>
              </a: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C854E6BD-A831-25F2-C271-E9A225305F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D492D4-0C17-4D2F-DFF0-84D1EEE23CD5}"/>
              </a:ext>
            </a:extLst>
          </p:cNvPr>
          <p:cNvGrpSpPr/>
          <p:nvPr/>
        </p:nvGrpSpPr>
        <p:grpSpPr>
          <a:xfrm>
            <a:off x="1407677" y="2707620"/>
            <a:ext cx="9459583" cy="907527"/>
            <a:chOff x="6227337" y="2193050"/>
            <a:chExt cx="9459583" cy="907527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5046494F-B221-0D4F-8823-36B9F55F64C1}"/>
                </a:ext>
              </a:extLst>
            </p:cNvPr>
            <p:cNvSpPr txBox="1"/>
            <p:nvPr/>
          </p:nvSpPr>
          <p:spPr>
            <a:xfrm>
              <a:off x="6746096" y="2228672"/>
              <a:ext cx="8940824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속도가 느린 부분들이 있어 멀티 프로세싱으로 해결하려 함</a:t>
              </a:r>
              <a:endParaRPr kumimoji="0" lang="en-US" altLang="ko-KR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기존에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DB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를 사용하지 않고 메모리만 사용하던 아키텍처 구조에서 리더보드 부분은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DB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를 사용해야 할 필요성이 생김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멀티 프로세스일 경우 리더보드 공유가 되지 않음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E9152E17-DBB9-35FA-91A5-F5258F401D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BA3E131-C5F6-9A34-5B20-127299EA3F24}"/>
              </a:ext>
            </a:extLst>
          </p:cNvPr>
          <p:cNvGrpSpPr/>
          <p:nvPr/>
        </p:nvGrpSpPr>
        <p:grpSpPr>
          <a:xfrm>
            <a:off x="1407677" y="3925261"/>
            <a:ext cx="8302399" cy="607445"/>
            <a:chOff x="6227337" y="2193050"/>
            <a:chExt cx="8302399" cy="607445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D8C3547D-926B-243B-69AB-94711470640C}"/>
                </a:ext>
              </a:extLst>
            </p:cNvPr>
            <p:cNvSpPr txBox="1"/>
            <p:nvPr/>
          </p:nvSpPr>
          <p:spPr>
            <a:xfrm>
              <a:off x="6746096" y="2228672"/>
              <a:ext cx="7783640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Finbert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의 경우는 멀티 프로세싱을 진행했을 때 메모리 부족 오류가 발생 </a:t>
              </a:r>
              <a:endParaRPr kumimoji="0" lang="en-US" altLang="ko-KR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요청 단위로 불러오는 것으로 해결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F4AA1B21-ED11-942A-E1ED-7903CEDE7C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70F20CE-2EDF-5927-8E3A-36E4AB7DE4B0}"/>
              </a:ext>
            </a:extLst>
          </p:cNvPr>
          <p:cNvGrpSpPr/>
          <p:nvPr/>
        </p:nvGrpSpPr>
        <p:grpSpPr>
          <a:xfrm>
            <a:off x="1407677" y="4842820"/>
            <a:ext cx="8302399" cy="401978"/>
            <a:chOff x="6227337" y="2193050"/>
            <a:chExt cx="8302399" cy="401978"/>
          </a:xfrm>
        </p:grpSpPr>
        <p:sp>
          <p:nvSpPr>
            <p:cNvPr id="26" name="TextBox 44">
              <a:extLst>
                <a:ext uri="{FF2B5EF4-FFF2-40B4-BE49-F238E27FC236}">
                  <a16:creationId xmlns:a16="http://schemas.microsoft.com/office/drawing/2014/main" id="{3263AC17-91D0-2367-5759-F3A642C43873}"/>
                </a:ext>
              </a:extLst>
            </p:cNvPr>
            <p:cNvSpPr txBox="1"/>
            <p:nvPr/>
          </p:nvSpPr>
          <p:spPr>
            <a:xfrm>
              <a:off x="6746096" y="2228672"/>
              <a:ext cx="7783640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+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다양한 부분에 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Read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가 반복적으로 일어나는 부분을 </a:t>
              </a:r>
              <a:r>
                <a:rPr kumimoji="0" lang="ko-KR" altLang="en-US" sz="1500" b="0" i="0" u="none" strike="noStrike" kern="1200" cap="none" spc="-50" normalizeH="0" baseline="0" dirty="0" err="1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캐싱으로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변경 →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드라마틱한 성능 향상 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X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7" name="그래픽 45" descr="배지 체크 표시1 단색으로 채워진">
              <a:extLst>
                <a:ext uri="{FF2B5EF4-FFF2-40B4-BE49-F238E27FC236}">
                  <a16:creationId xmlns:a16="http://schemas.microsoft.com/office/drawing/2014/main" id="{DA6D5597-4DE9-AB38-9BEB-700E67043B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43744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EDA4B3-2689-14FE-0C4D-3D0B022F5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4B7FECE-2422-1F01-11F4-2309AB63A2D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F30BF7D-A298-0918-A35D-3BC24D08FD63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C0B545E-014F-7F54-9E08-2D4F33A2747B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6A0AE5-B444-91D3-7E18-EC31986A3CE6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6A8E1AE-AABD-ECF2-A2B4-8ED0ACB4913A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CB0474B-DF86-55D5-9330-A8E5C22AB77A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8A7DCC9F-94F6-1AFC-B15B-5681716F1317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7170" name="Picture 2" descr="Image">
            <a:extLst>
              <a:ext uri="{FF2B5EF4-FFF2-40B4-BE49-F238E27FC236}">
                <a16:creationId xmlns:a16="http://schemas.microsoft.com/office/drawing/2014/main" id="{15735AD3-74CA-6061-974F-5E5037B08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9846" y="1823234"/>
            <a:ext cx="5912307" cy="470284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0923DC5-B62F-50EB-3291-AC8FE4992B52}"/>
              </a:ext>
            </a:extLst>
          </p:cNvPr>
          <p:cNvSpPr txBox="1"/>
          <p:nvPr/>
        </p:nvSpPr>
        <p:spPr>
          <a:xfrm>
            <a:off x="573214" y="1319237"/>
            <a:ext cx="5912307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k6.js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오픈 소스를 사용하여 </a:t>
            </a: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이전 성능 지표 분석</a:t>
            </a:r>
          </a:p>
        </p:txBody>
      </p:sp>
    </p:spTree>
    <p:extLst>
      <p:ext uri="{BB962C8B-B14F-4D97-AF65-F5344CB8AC3E}">
        <p14:creationId xmlns:p14="http://schemas.microsoft.com/office/powerpoint/2010/main" val="24587839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7B88A3-37AB-3944-71D8-0F1FFB72F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92402D7-AD45-004A-8114-DF7EFBDEAE07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B8C9561-69D8-A9EC-770B-194F08D97791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1BD92A-C2F2-AAD1-14CF-5C45ACCA981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2AC05E-60AB-1DBF-9443-E573DFBA38DA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79D0EA0-0314-72A1-7252-2330F3B5F0E5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EA674EA-37BD-BF6C-B21B-047914D2278A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AAC6A774-1469-16D3-F7E6-AC450C21C2B9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4E8264A6-E43F-02B3-7548-BE3A8D2D9CF4}"/>
              </a:ext>
            </a:extLst>
          </p:cNvPr>
          <p:cNvSpPr/>
          <p:nvPr/>
        </p:nvSpPr>
        <p:spPr>
          <a:xfrm>
            <a:off x="855406" y="1706336"/>
            <a:ext cx="10481188" cy="3445327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4E4E59F-5885-9625-B771-BBE56377623B}"/>
              </a:ext>
            </a:extLst>
          </p:cNvPr>
          <p:cNvGrpSpPr/>
          <p:nvPr/>
        </p:nvGrpSpPr>
        <p:grpSpPr>
          <a:xfrm>
            <a:off x="1282427" y="2240091"/>
            <a:ext cx="6269462" cy="401978"/>
            <a:chOff x="6227337" y="2193050"/>
            <a:chExt cx="6269462" cy="401978"/>
          </a:xfrm>
        </p:grpSpPr>
        <p:sp>
          <p:nvSpPr>
            <p:cNvPr id="14" name="TextBox 44">
              <a:extLst>
                <a:ext uri="{FF2B5EF4-FFF2-40B4-BE49-F238E27FC236}">
                  <a16:creationId xmlns:a16="http://schemas.microsoft.com/office/drawing/2014/main" id="{90238174-ACC9-E91E-B512-6DA6BE340FA3}"/>
                </a:ext>
              </a:extLst>
            </p:cNvPr>
            <p:cNvSpPr txBox="1"/>
            <p:nvPr/>
          </p:nvSpPr>
          <p:spPr>
            <a:xfrm>
              <a:off x="6746096" y="2228672"/>
              <a:ext cx="5750703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단일 프로세스로 진행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5" name="그래픽 45" descr="배지 체크 표시1 단색으로 채워진">
              <a:extLst>
                <a:ext uri="{FF2B5EF4-FFF2-40B4-BE49-F238E27FC236}">
                  <a16:creationId xmlns:a16="http://schemas.microsoft.com/office/drawing/2014/main" id="{3C792E34-748A-84C8-9192-444F0A4AEA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F63497D-33F0-7C56-F990-B793448CD47B}"/>
              </a:ext>
            </a:extLst>
          </p:cNvPr>
          <p:cNvGrpSpPr/>
          <p:nvPr/>
        </p:nvGrpSpPr>
        <p:grpSpPr>
          <a:xfrm>
            <a:off x="1282427" y="2880900"/>
            <a:ext cx="9510223" cy="401978"/>
            <a:chOff x="6227337" y="2193050"/>
            <a:chExt cx="9510223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D7F45FD0-965D-A12F-7661-33C19CA56646}"/>
                </a:ext>
              </a:extLst>
            </p:cNvPr>
            <p:cNvSpPr txBox="1"/>
            <p:nvPr/>
          </p:nvSpPr>
          <p:spPr>
            <a:xfrm>
              <a:off x="6746096" y="2228672"/>
              <a:ext cx="8991464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로그의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XXX complete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를 보고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 동안 몇 번의 요청을 수행할 수 있는지 처리량을 확인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2F0373CD-7359-7852-0B98-DEB912154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122BB86-0D06-FB7B-9E9F-79372BB4D0E8}"/>
              </a:ext>
            </a:extLst>
          </p:cNvPr>
          <p:cNvGrpSpPr/>
          <p:nvPr/>
        </p:nvGrpSpPr>
        <p:grpSpPr>
          <a:xfrm>
            <a:off x="1282427" y="3521709"/>
            <a:ext cx="9510223" cy="401978"/>
            <a:chOff x="6227337" y="2193050"/>
            <a:chExt cx="9510223" cy="401978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BD980176-3879-2F64-3FB4-1629D54131F2}"/>
                </a:ext>
              </a:extLst>
            </p:cNvPr>
            <p:cNvSpPr txBox="1"/>
            <p:nvPr/>
          </p:nvSpPr>
          <p:spPr>
            <a:xfrm>
              <a:off x="6746096" y="2228672"/>
              <a:ext cx="8991464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VU 60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으로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설정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사용자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60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명이 사용한다고 가정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F8A0D634-CCF8-F007-06E2-79BCFA3CEB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9BC6838-36A7-1C70-2BAF-179C5FDB673F}"/>
              </a:ext>
            </a:extLst>
          </p:cNvPr>
          <p:cNvGrpSpPr/>
          <p:nvPr/>
        </p:nvGrpSpPr>
        <p:grpSpPr>
          <a:xfrm>
            <a:off x="1282427" y="4162518"/>
            <a:ext cx="9510223" cy="401978"/>
            <a:chOff x="6227337" y="2193050"/>
            <a:chExt cx="9510223" cy="401978"/>
          </a:xfrm>
        </p:grpSpPr>
        <p:sp>
          <p:nvSpPr>
            <p:cNvPr id="23" name="TextBox 44">
              <a:extLst>
                <a:ext uri="{FF2B5EF4-FFF2-40B4-BE49-F238E27FC236}">
                  <a16:creationId xmlns:a16="http://schemas.microsoft.com/office/drawing/2014/main" id="{C3C4170A-9463-EA2D-2758-B838DA1C8637}"/>
                </a:ext>
              </a:extLst>
            </p:cNvPr>
            <p:cNvSpPr txBox="1"/>
            <p:nvPr/>
          </p:nvSpPr>
          <p:spPr>
            <a:xfrm>
              <a:off x="6746096" y="2228672"/>
              <a:ext cx="8991464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속도 뿐만 아니라 다양한 경우에 따라 에러를 잘 처리하는지 테스트 하는 부분도 추가</a:t>
              </a:r>
            </a:p>
          </p:txBody>
        </p:sp>
        <p:pic>
          <p:nvPicPr>
            <p:cNvPr id="24" name="그래픽 45" descr="배지 체크 표시1 단색으로 채워진">
              <a:extLst>
                <a:ext uri="{FF2B5EF4-FFF2-40B4-BE49-F238E27FC236}">
                  <a16:creationId xmlns:a16="http://schemas.microsoft.com/office/drawing/2014/main" id="{A714482A-C7CE-13F4-9F52-50E6BED6C7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25727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E174AB-55E8-2517-0116-BADEA4015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C629CD5-3AAA-D683-308D-BCBBAF2C5372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942903F-525F-80EB-2F6B-D7CCE92F9F96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F985135-5B62-0FEB-F279-B1013AB7FF87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485077-A9E5-D3D3-208D-A6560A14CD65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30C38DE-4D4A-BEA6-9EAE-339E2AC9ABC3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94B8A75-EFFC-525C-EEB3-D8D5D509CB02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1087DCB2-7FDB-EA21-2B7A-CF73ABC4FA64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7011EDAB-E273-A9B3-2BCD-C7A28A530D8A}"/>
              </a:ext>
            </a:extLst>
          </p:cNvPr>
          <p:cNvSpPr/>
          <p:nvPr/>
        </p:nvSpPr>
        <p:spPr>
          <a:xfrm>
            <a:off x="464730" y="1995528"/>
            <a:ext cx="5424793" cy="3956385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A6432C15-41BE-018F-C933-20C1D984FE57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82BE65A8-9397-45F9-A3E2-16CD577E33ED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모든 검증이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100%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성공적으로 통과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FC2BCB62-952D-55BB-4D21-05EA848969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70676F15-246A-AB29-21B2-3D5B0D896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4164" y="1695377"/>
            <a:ext cx="5103106" cy="464549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79C9E5-4145-5C2F-BC17-B0E593AB1EB4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/search/ticker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9783905-FFF4-2BDD-3310-A801A23D33D6}"/>
              </a:ext>
            </a:extLst>
          </p:cNvPr>
          <p:cNvGrpSpPr/>
          <p:nvPr/>
        </p:nvGrpSpPr>
        <p:grpSpPr>
          <a:xfrm>
            <a:off x="743552" y="3110175"/>
            <a:ext cx="4782178" cy="907527"/>
            <a:chOff x="6227337" y="2193050"/>
            <a:chExt cx="4782178" cy="907527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64A4FA54-9D68-411A-F7F2-43BFDEF6AEB1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응답 속도가 전반적으로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 내외로 다소 느린 편이며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일부 요청은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1.17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초까지 소요됨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4C60B4F3-F5A9-A6FF-E1BF-206905B6EB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0EB5A24-FB08-E789-E6F3-0CE217998595}"/>
              </a:ext>
            </a:extLst>
          </p:cNvPr>
          <p:cNvGrpSpPr/>
          <p:nvPr/>
        </p:nvGrpSpPr>
        <p:grpSpPr>
          <a:xfrm>
            <a:off x="743552" y="4167502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9475060B-629A-0A4D-C3DC-C0DB257F5F8F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240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18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FB80C011-3D4C-27E0-C453-0D66B33F19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C767581-F70D-1115-325F-661B73681902}"/>
              </a:ext>
            </a:extLst>
          </p:cNvPr>
          <p:cNvGrpSpPr/>
          <p:nvPr/>
        </p:nvGrpSpPr>
        <p:grpSpPr>
          <a:xfrm>
            <a:off x="743552" y="4719281"/>
            <a:ext cx="4824285" cy="907527"/>
            <a:chOff x="6227337" y="2193050"/>
            <a:chExt cx="4824285" cy="907527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E6420DCE-7F51-A70E-3E4D-B356C358F1ED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정상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/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비정상 케이스 모두 체크 통과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(100%)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응답속도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평균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829ms)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가 개선 필요</a:t>
              </a: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2EFD6B99-0D92-7E9E-3B34-D42262A2D3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43001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A83F9C-D536-012F-68D1-9D55BC6D1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5255A25-A990-0AA0-F2E5-080F10068E4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E8CDD4F-5590-6D7D-364A-B8101BB311DB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D2D985-9F68-0183-8C79-18ECD58A42C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7874CB-F13D-A798-E17F-8B0608A11DEA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6CFFAF-C413-6440-B477-101F226CA35E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04B00A94-2106-3857-F2D6-BDF78EFCE2B9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6F1F54E8-4EC5-EA4C-0E47-9CA333F65761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72C5599-19CC-5D2B-913A-4BA36EBBB5A8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/leaderboard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196657D-B50F-5F28-B3A5-C29C160CC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418" y="1931785"/>
            <a:ext cx="5489203" cy="371425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D1C5FC37-7AC3-E00A-0E64-86114656BC28}"/>
              </a:ext>
            </a:extLst>
          </p:cNvPr>
          <p:cNvSpPr/>
          <p:nvPr/>
        </p:nvSpPr>
        <p:spPr>
          <a:xfrm>
            <a:off x="464730" y="1995527"/>
            <a:ext cx="5424793" cy="4433823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011B8AB-8EA7-87B8-0BE9-1904F0C8668D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F27C064B-A0F9-7AD4-ED57-E02DD0370D87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모든 검증이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100%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성공적으로 통과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DB5B534B-B92C-5C36-A36D-A5226B3263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1FDB6DB-F39D-C5E2-3E32-83F522DA9AAE}"/>
              </a:ext>
            </a:extLst>
          </p:cNvPr>
          <p:cNvGrpSpPr/>
          <p:nvPr/>
        </p:nvGrpSpPr>
        <p:grpSpPr>
          <a:xfrm>
            <a:off x="743552" y="3110175"/>
            <a:ext cx="4782178" cy="907527"/>
            <a:chOff x="6227337" y="2193050"/>
            <a:chExt cx="4782178" cy="907527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88CF84B3-67D6-8843-E0D6-C2FAB568E820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응답 속도가 매우 빠르고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실패 없이 모든 요청이 정상 처리됨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D8253D53-CA25-2BBA-9319-C5345C0E78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8D198A7-2C6D-851B-3C32-B960E36B345E}"/>
              </a:ext>
            </a:extLst>
          </p:cNvPr>
          <p:cNvGrpSpPr/>
          <p:nvPr/>
        </p:nvGrpSpPr>
        <p:grpSpPr>
          <a:xfrm>
            <a:off x="743552" y="4167502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D4AFA7A7-0A7E-574D-B6A6-53A634188A3B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24,992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2,493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C9F1286A-BE0F-602B-9A8E-D8B19F0109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EF22614-61EF-DCED-C179-BB31F593E668}"/>
              </a:ext>
            </a:extLst>
          </p:cNvPr>
          <p:cNvGrpSpPr/>
          <p:nvPr/>
        </p:nvGrpSpPr>
        <p:grpSpPr>
          <a:xfrm>
            <a:off x="743552" y="4719281"/>
            <a:ext cx="4782177" cy="1507692"/>
            <a:chOff x="6227337" y="2193050"/>
            <a:chExt cx="4782177" cy="1507692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B165AC0B-80D3-42F7-DF55-552CA9866DFF}"/>
                </a:ext>
              </a:extLst>
            </p:cNvPr>
            <p:cNvSpPr txBox="1"/>
            <p:nvPr/>
          </p:nvSpPr>
          <p:spPr>
            <a:xfrm>
              <a:off x="6746096" y="2228672"/>
              <a:ext cx="4263418" cy="1472070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현재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leaderboard API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는 대량 트래픽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실시간 서비스 요구 조건을 모두 충족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성능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/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안정성 모두 매우 우수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특별한 이슈 없음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32122DE7-5728-8A63-C8C5-A45CE06932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660246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AAD8E1-0D86-42B7-7037-7FC66CB5C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9CCA461E-B550-1977-1174-FB639100F383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0D3FF65-F569-4C68-172E-7C7FB92E8E91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16339C9-D90D-DAD7-7D40-FC4211C3456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F1773B-A9F8-B793-C6E9-9DC3FDB40E6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F193F5-E7BC-54A0-C032-154A8C296106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AAF34EE6-CD10-7826-825B-2A03D311A686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C262BFEE-5E47-6D24-071F-0A7B45D553CB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A6E0487-1499-02FC-6AFA-F27927C3DDC3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</a:t>
            </a:r>
            <a:r>
              <a:rPr kumimoji="0" lang="en-US" altLang="ko-KR" sz="20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backtest</a:t>
            </a: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7BE5528-896E-998F-5748-458600571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653" y="1776639"/>
            <a:ext cx="5274617" cy="448212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F296926B-D743-ADF5-7123-D85A7787D576}"/>
              </a:ext>
            </a:extLst>
          </p:cNvPr>
          <p:cNvSpPr/>
          <p:nvPr/>
        </p:nvSpPr>
        <p:spPr>
          <a:xfrm>
            <a:off x="464730" y="1995528"/>
            <a:ext cx="5424793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C62949A-54F7-1F3F-3B1C-D84DE211FDD4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BDD14396-1E1B-43B4-97C5-B6335FB7E1DC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모든 검증이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100%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성공적으로 통과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F623B218-02E3-78E2-09AA-C004746110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3A3CAA3-53DA-B49F-4C24-5E9B23FA8BEA}"/>
              </a:ext>
            </a:extLst>
          </p:cNvPr>
          <p:cNvGrpSpPr/>
          <p:nvPr/>
        </p:nvGrpSpPr>
        <p:grpSpPr>
          <a:xfrm>
            <a:off x="743552" y="3210203"/>
            <a:ext cx="4782178" cy="607445"/>
            <a:chOff x="6227337" y="2193050"/>
            <a:chExt cx="4782178" cy="607445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9691AC45-A50F-1BE2-3655-087063B71BB0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응답 시간이 매우 길고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일부 요청은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30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 이상 소요됨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0F297AD4-9C4D-AAB7-A615-B5CAD3DCFC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8DBAD0B-5465-4F4D-81AD-B6F4E44384EB}"/>
              </a:ext>
            </a:extLst>
          </p:cNvPr>
          <p:cNvGrpSpPr/>
          <p:nvPr/>
        </p:nvGrpSpPr>
        <p:grpSpPr>
          <a:xfrm>
            <a:off x="743552" y="4067476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373F3A30-9AF0-3126-66CF-83E58A494C6A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60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(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테스트 반복 완료 실패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1BAD0ABE-4072-5975-F63E-9671FE6AD5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E59AD42-92CE-E70A-5536-23746E150706}"/>
              </a:ext>
            </a:extLst>
          </p:cNvPr>
          <p:cNvGrpSpPr/>
          <p:nvPr/>
        </p:nvGrpSpPr>
        <p:grpSpPr>
          <a:xfrm>
            <a:off x="743552" y="4719281"/>
            <a:ext cx="4824285" cy="1207610"/>
            <a:chOff x="6227337" y="2193050"/>
            <a:chExt cx="4824285" cy="1207610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FF002FDB-C506-54D1-FDD7-849243E6833A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현재 부하 환경에서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(iteration)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완료가 불가능할 정도로 느림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응답시간이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20~40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초로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매우 긴 상태</a:t>
              </a: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76F6277D-C2D4-57C7-271B-64D40D2913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0981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4AE848-C5D9-60C2-F02A-818FAE3A7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7A2F393-4C42-AFED-BBB5-D8D21B9A812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D37C75-4B30-5939-1CFE-C89B6C43C5A0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1.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문서화</a:t>
            </a:r>
          </a:p>
        </p:txBody>
      </p:sp>
    </p:spTree>
    <p:extLst>
      <p:ext uri="{BB962C8B-B14F-4D97-AF65-F5344CB8AC3E}">
        <p14:creationId xmlns:p14="http://schemas.microsoft.com/office/powerpoint/2010/main" val="92024753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8FDA3-3ED5-7BC5-2833-F88993D80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FF5F959D-3EF7-F1DE-87A0-043C8DB17FE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B0A6AC7-4DDE-5BAD-C46F-B18FA2743F5F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CB04DE-61A8-12D9-2F4B-839B729EC4C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2155A-75CC-70CA-41D0-758106C9858D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4C712E6-8AD5-60FE-7D85-18E655C927AE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A39B69AC-92E2-908E-C464-738538FC6720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5E64C382-D6BF-9DA4-AE96-0ABDDDE38469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4B56BC9-E46D-04E4-3FB6-FABF12598F7F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/cluster/analyze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435C8A9-0E82-A83A-F60A-66DCAD6EA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418" y="1350629"/>
            <a:ext cx="5402899" cy="489533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1290F610-F8FD-B920-B7C5-4C53D1A0F46E}"/>
              </a:ext>
            </a:extLst>
          </p:cNvPr>
          <p:cNvSpPr/>
          <p:nvPr/>
        </p:nvSpPr>
        <p:spPr>
          <a:xfrm>
            <a:off x="464730" y="1995528"/>
            <a:ext cx="5424793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206F0BF-25E8-A884-76B1-5572744342F2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4F31982D-3246-C918-B98B-1A1624C8A390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모든 검증이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100%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성공적으로 통과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186FBD41-1A01-37F1-64CB-D2E19D7CAA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E839CED-D6FE-B670-E992-15B5418AC118}"/>
              </a:ext>
            </a:extLst>
          </p:cNvPr>
          <p:cNvGrpSpPr/>
          <p:nvPr/>
        </p:nvGrpSpPr>
        <p:grpSpPr>
          <a:xfrm>
            <a:off x="743552" y="3210203"/>
            <a:ext cx="4782178" cy="607445"/>
            <a:chOff x="6227337" y="2193050"/>
            <a:chExt cx="4782178" cy="607445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1A2E61F7-1ABE-D913-0B1C-8BC9F0F3FCD2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실패율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33.33%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AED02866-F91A-2275-B607-7629ADB883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2968107-DE1A-A41C-50D3-E8F9BFA95707}"/>
              </a:ext>
            </a:extLst>
          </p:cNvPr>
          <p:cNvGrpSpPr/>
          <p:nvPr/>
        </p:nvGrpSpPr>
        <p:grpSpPr>
          <a:xfrm>
            <a:off x="743552" y="4067476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1BE36377-6C5A-7F84-FE68-7BA2999DB4A5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4,764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474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B2FD9ED7-D4B6-0759-6D6D-570CF80088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FDB9817-2DF7-57C6-5909-53795FF395A2}"/>
              </a:ext>
            </a:extLst>
          </p:cNvPr>
          <p:cNvGrpSpPr/>
          <p:nvPr/>
        </p:nvGrpSpPr>
        <p:grpSpPr>
          <a:xfrm>
            <a:off x="743552" y="4719281"/>
            <a:ext cx="4824285" cy="907527"/>
            <a:chOff x="6227337" y="2193050"/>
            <a:chExt cx="4824285" cy="907527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8ED8AD6F-B349-A8E5-45F6-93CEE092B818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성능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응답속도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안정성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체크 성공률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모두 우수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실패율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(33%)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은 정상 예외 케이스라면 큰 문제 아님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5AF88C2D-6418-0D42-F4E0-71B7FEE618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59861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453A1B-424A-663B-456C-6873DB388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ED44BBAA-DE49-41AC-01DD-EFEC5A7F52B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F6B6EE3-79C3-F113-8930-37AA55533C62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0375A22-6DF5-1C6D-7C8D-45A521B569B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B3A4A3-815C-E490-DFC3-275C23A99401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AB5EA12-E9F8-4C5B-CF9F-87E8CC92CF4C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5001F2A-1001-9F76-332E-269C0330DDB3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69F9C96A-E279-5631-548A-473F6BB916F7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7F0D04E-95D3-1A46-38D3-9110129F12FF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/cluster/recommend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DFE0E56-8FBB-C1CF-642C-514B4E801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104" y="1536873"/>
            <a:ext cx="5056126" cy="476526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5E51C354-4DD4-9624-B93A-D4E21ADD5086}"/>
              </a:ext>
            </a:extLst>
          </p:cNvPr>
          <p:cNvSpPr/>
          <p:nvPr/>
        </p:nvSpPr>
        <p:spPr>
          <a:xfrm>
            <a:off x="464730" y="1995528"/>
            <a:ext cx="5424793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AD915D-0271-28D5-C63F-945F02A50FFB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B486BDC8-78F7-9BA3-BDFC-2DAE1E6A9647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검증 성공률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60%,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실패율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40%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1653B8F1-B1EA-3162-5207-58E06BA4BA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E0260DE-0965-B1B5-E77E-445C86E6D7D7}"/>
              </a:ext>
            </a:extLst>
          </p:cNvPr>
          <p:cNvGrpSpPr/>
          <p:nvPr/>
        </p:nvGrpSpPr>
        <p:grpSpPr>
          <a:xfrm>
            <a:off x="743552" y="3210203"/>
            <a:ext cx="4782178" cy="607445"/>
            <a:chOff x="6227337" y="2193050"/>
            <a:chExt cx="4782178" cy="607445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7DD5BAF5-199E-15BC-7026-FA982D55C630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절반의 요청이 실패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427FF1D8-67E4-5EF2-13A3-2D1DE93BFF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B050EE0-D0DB-2F53-AD8A-BE97BE46A092}"/>
              </a:ext>
            </a:extLst>
          </p:cNvPr>
          <p:cNvGrpSpPr/>
          <p:nvPr/>
        </p:nvGrpSpPr>
        <p:grpSpPr>
          <a:xfrm>
            <a:off x="743552" y="4067476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CFFA30F0-657E-4B7F-684D-7DB0524452CA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420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36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DBADCCF9-3DD3-9D84-4922-947F3B3AA5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970D399-5B40-CD7C-8C58-7D7893C0BED4}"/>
              </a:ext>
            </a:extLst>
          </p:cNvPr>
          <p:cNvGrpSpPr/>
          <p:nvPr/>
        </p:nvGrpSpPr>
        <p:grpSpPr>
          <a:xfrm>
            <a:off x="743552" y="4719281"/>
            <a:ext cx="4824285" cy="1207610"/>
            <a:chOff x="6227337" y="2193050"/>
            <a:chExt cx="4824285" cy="1207610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3216E8D4-7671-7CC1-CDFD-05064E9123A5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추천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API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의 절반이 실패</a:t>
              </a:r>
              <a:b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</a:b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  (HTTP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실패율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50%,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체크 실패율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40%)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응답속도는 무난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ED5E3739-D4FC-C825-97BB-DC1B031B8E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34338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32B97-273F-83CE-F82E-0EA067527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19EB240A-6049-AC17-B36D-B43D56F9EE8A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E12713E-6C15-24C2-BC39-911595EB7A59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CBDDFBA-6E22-2C3B-2909-42AE3883282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D0121D-7192-CA38-613B-0AE2150C23FA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C8759FB-CC86-DA85-B8AE-B89398B563F2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19213F7-2C56-53FB-9707-752735527AE7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CF63D86E-E5AE-26C8-438E-F18662F108AF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D5F8080-E46D-EF06-6321-DF60C0EE10F5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/cluster/score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43BFE95-3D28-ADC5-ACC6-404B48954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479" y="1428797"/>
            <a:ext cx="5563007" cy="480660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56B5881D-FB5D-5E20-27DB-ACDFDAB6E84E}"/>
              </a:ext>
            </a:extLst>
          </p:cNvPr>
          <p:cNvSpPr/>
          <p:nvPr/>
        </p:nvSpPr>
        <p:spPr>
          <a:xfrm>
            <a:off x="464730" y="1995528"/>
            <a:ext cx="5424793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CA0D23D-7C37-6890-94F3-95E0B10CD3D0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AF4A691E-250C-1CA7-F212-03C4EFA1BD8E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모든 검증이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100%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성공적으로 통과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C35FC7B0-6017-049B-21FE-E9F667D304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476791A-9E48-97B8-C4CF-95D64DEBBF71}"/>
              </a:ext>
            </a:extLst>
          </p:cNvPr>
          <p:cNvGrpSpPr/>
          <p:nvPr/>
        </p:nvGrpSpPr>
        <p:grpSpPr>
          <a:xfrm>
            <a:off x="743552" y="3210203"/>
            <a:ext cx="4782178" cy="607445"/>
            <a:chOff x="6227337" y="2193050"/>
            <a:chExt cx="4782178" cy="607445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42ECD18D-2F9A-65DD-AC23-C80F55CD6D41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실패 요청 대부분이 의도된 예외 케이스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(400/422)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64FDE106-DF06-FB5A-9E8F-0A1AAE1B25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F5AB773-F5C0-3752-CE36-6271A10AF4DC}"/>
              </a:ext>
            </a:extLst>
          </p:cNvPr>
          <p:cNvGrpSpPr/>
          <p:nvPr/>
        </p:nvGrpSpPr>
        <p:grpSpPr>
          <a:xfrm>
            <a:off x="743552" y="4067476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5C5F9A3B-BDF5-76A3-AD83-42ECE62FE446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385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36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555E9CBA-8AE9-ED37-3C08-3F161F1F5C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B71B107-E17E-74CA-6AF2-B0F4C2477CF1}"/>
              </a:ext>
            </a:extLst>
          </p:cNvPr>
          <p:cNvGrpSpPr/>
          <p:nvPr/>
        </p:nvGrpSpPr>
        <p:grpSpPr>
          <a:xfrm>
            <a:off x="743552" y="4719281"/>
            <a:ext cx="4824285" cy="1207610"/>
            <a:chOff x="6227337" y="2193050"/>
            <a:chExt cx="4824285" cy="1207610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6B7C7CD4-E260-1A86-00F1-2D60855A9FB6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복잡한 클러스터 분석 케이스에서 성능 저하 발생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  → 알고리즘 최적화 필요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전반적인 안정성은 우수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09E4638D-00A4-3A3F-1E6A-9C9BAF296D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3480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6473D-9226-0CB8-A2DB-BC5BE5CA0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92BA1DE2-1894-4BE9-F98C-866B2C69A2FC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5EBFDBE-50BB-0F61-DC37-1A3DBCDF9485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29ABB7D-4616-E076-B20D-9748D34B088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964B4F-BB3D-547A-06A2-2E790E5CAD45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6CFE506-CB08-926B-769A-ED5D9C5033FE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3669BD72-38BE-6235-0757-4B61AD79AD42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07EE0085-F6FF-D1FC-BDA7-6B879045D192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0B4D8EA-2170-3303-9344-0A86BC780FF4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/cluster/</a:t>
            </a:r>
            <a:r>
              <a:rPr lang="en-US" altLang="ko-KR" sz="2000" dirty="0">
                <a:solidFill>
                  <a:srgbClr val="002060"/>
                </a:solidFill>
                <a:latin typeface="Pretendard"/>
                <a:ea typeface="Pretendard"/>
              </a:rPr>
              <a:t>sector</a:t>
            </a: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F875AF8-AAEC-D8A5-8E05-A043BFE29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479" y="1558532"/>
            <a:ext cx="5573250" cy="469617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48505F56-D383-5197-CA28-09E7F62A700D}"/>
              </a:ext>
            </a:extLst>
          </p:cNvPr>
          <p:cNvSpPr/>
          <p:nvPr/>
        </p:nvSpPr>
        <p:spPr>
          <a:xfrm>
            <a:off x="464730" y="1995528"/>
            <a:ext cx="5424793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64F9129-C137-1666-4377-81A96F55A4FC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B6298F4A-98CB-DE5D-6DF7-695A4C4CF879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모든 검증이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100%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성공적으로 통과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3B249F48-4564-6057-9366-B7EF1E98F9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18B603B-B5FA-2208-4F44-21C511222CC0}"/>
              </a:ext>
            </a:extLst>
          </p:cNvPr>
          <p:cNvGrpSpPr/>
          <p:nvPr/>
        </p:nvGrpSpPr>
        <p:grpSpPr>
          <a:xfrm>
            <a:off x="743552" y="3110175"/>
            <a:ext cx="4782178" cy="907527"/>
            <a:chOff x="6227337" y="2193050"/>
            <a:chExt cx="4782178" cy="907527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392D8FB4-0C96-C27D-4B18-34C8184CC971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응답 속도가 매우 빠르고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실패 없이 모든 요청이 정상 처리됨</a:t>
              </a: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9D72DBAC-A923-3AE9-33F2-2448C76B68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795E026-F02F-6A79-B9D5-3F29910A3D6F}"/>
              </a:ext>
            </a:extLst>
          </p:cNvPr>
          <p:cNvGrpSpPr/>
          <p:nvPr/>
        </p:nvGrpSpPr>
        <p:grpSpPr>
          <a:xfrm>
            <a:off x="743552" y="4167502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044399F5-9CE3-CB1D-BBA7-09B3C854A289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26,587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2,653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A3241085-A373-9801-DDD6-231450D893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7AB672C-22AD-F9A2-3AEA-45995DB14939}"/>
              </a:ext>
            </a:extLst>
          </p:cNvPr>
          <p:cNvGrpSpPr/>
          <p:nvPr/>
        </p:nvGrpSpPr>
        <p:grpSpPr>
          <a:xfrm>
            <a:off x="743552" y="4719281"/>
            <a:ext cx="4824285" cy="907527"/>
            <a:chOff x="6227337" y="2193050"/>
            <a:chExt cx="4824285" cy="907527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F053E09A-6FAC-6760-113E-25C269213C30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성능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/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안정성 모두 매우 우수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특별한 이슈 없음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E2DDA4FC-A4E7-2CFB-9C57-3FF2C99277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09892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FCC33-4E4B-ADD7-1104-F82DBF6A6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9BD6DB2D-B477-5691-0907-7D25AEE1F2B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9A2123E-9A53-B308-B25F-50F651CC2718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D3F514-A2B2-3EB9-3717-EC9052F9F0E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78BE7F-C1A4-BBF5-68BB-E9B1EE68C45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412C0E3-5CF3-8E5E-0E63-14568124C291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9BA7C11-5FB2-A5BC-EAAD-5FC7662C8EE5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38517A34-3B76-B83C-64E9-B47A6E6077C1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FA23B66-28E0-EAAB-3A50-15065FE3A503}"/>
              </a:ext>
            </a:extLst>
          </p:cNvPr>
          <p:cNvSpPr txBox="1"/>
          <p:nvPr/>
        </p:nvSpPr>
        <p:spPr>
          <a:xfrm>
            <a:off x="573214" y="1319237"/>
            <a:ext cx="5912307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k6.js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오픈 소스를 사용하여 </a:t>
            </a: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이후 성능 지표 분석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48CB7DBE-329B-87E4-5698-A66FB873F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413" y="1916614"/>
            <a:ext cx="5277173" cy="461392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7128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D360E-E0CB-DC21-4E8F-1BF7A4F5C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E74D99EE-0847-5C10-8079-49F42899979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4BD25E-C8A9-C0E7-AB4B-7E54C61767E5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이후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D02EB42-A448-3DDE-D36A-7C5DC42DA9E2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E7BD3C-9AF0-B3FF-1D16-3A4C9A747EF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44C41AE-0997-2FD1-3A38-171989876314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ACB34D8-A4AE-98C7-00A0-03B740D2D89A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E9F20014-6DD2-3D20-3A30-6059E97F8168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07EB54CA-7D44-B422-C45A-A22C43E775F2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E9B3E24-1E29-B601-D0BA-198B19E7444C}"/>
              </a:ext>
            </a:extLst>
          </p:cNvPr>
          <p:cNvGrpSpPr/>
          <p:nvPr/>
        </p:nvGrpSpPr>
        <p:grpSpPr>
          <a:xfrm>
            <a:off x="1282427" y="2193794"/>
            <a:ext cx="6269462" cy="401978"/>
            <a:chOff x="6227337" y="2193050"/>
            <a:chExt cx="6269462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BFB8B1CE-45EB-0423-CAC9-4729B277DB7E}"/>
                </a:ext>
              </a:extLst>
            </p:cNvPr>
            <p:cNvSpPr txBox="1"/>
            <p:nvPr/>
          </p:nvSpPr>
          <p:spPr>
            <a:xfrm>
              <a:off x="6746096" y="2228672"/>
              <a:ext cx="5750703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k6.js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오픈 소스를 사용하여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perf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이후 성능 지표 분석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6C72E615-1F3C-05B0-E95C-361B811E2B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32C3131-70CB-CDC9-6C14-B651D72BDF7D}"/>
              </a:ext>
            </a:extLst>
          </p:cNvPr>
          <p:cNvGrpSpPr/>
          <p:nvPr/>
        </p:nvGrpSpPr>
        <p:grpSpPr>
          <a:xfrm>
            <a:off x="1282427" y="2869905"/>
            <a:ext cx="9510223" cy="607445"/>
            <a:chOff x="6227337" y="2193050"/>
            <a:chExt cx="9510223" cy="607445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33900934-2A4D-5393-B637-E6329449D8BD}"/>
                </a:ext>
              </a:extLst>
            </p:cNvPr>
            <p:cNvSpPr txBox="1"/>
            <p:nvPr/>
          </p:nvSpPr>
          <p:spPr>
            <a:xfrm>
              <a:off x="6746096" y="2228672"/>
              <a:ext cx="8991464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다중 프로세스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(4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개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로 진행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프로세스를 다중으로 만드는 행위는 </a:t>
              </a:r>
              <a:r>
                <a:rPr kumimoji="0" lang="en-US" altLang="ko-KR" sz="1500" b="0" i="0" u="none" strike="noStrike" kern="1200" cap="none" spc="-50" normalizeH="0" baseline="0" dirty="0" err="1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Gunicorn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오픈 소스를 활용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1CA9589D-F591-A606-4F28-579B8DE3DC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C1CA854-6FC5-B611-1967-3C2C00D3D2A4}"/>
              </a:ext>
            </a:extLst>
          </p:cNvPr>
          <p:cNvGrpSpPr/>
          <p:nvPr/>
        </p:nvGrpSpPr>
        <p:grpSpPr>
          <a:xfrm>
            <a:off x="1282427" y="3751483"/>
            <a:ext cx="9510223" cy="401978"/>
            <a:chOff x="6227337" y="2193050"/>
            <a:chExt cx="9510223" cy="401978"/>
          </a:xfrm>
        </p:grpSpPr>
        <p:sp>
          <p:nvSpPr>
            <p:cNvPr id="20" name="TextBox 44">
              <a:extLst>
                <a:ext uri="{FF2B5EF4-FFF2-40B4-BE49-F238E27FC236}">
                  <a16:creationId xmlns:a16="http://schemas.microsoft.com/office/drawing/2014/main" id="{3E5725EB-5478-66CC-DFBA-00C6DA9A8839}"/>
                </a:ext>
              </a:extLst>
            </p:cNvPr>
            <p:cNvSpPr txBox="1"/>
            <p:nvPr/>
          </p:nvSpPr>
          <p:spPr>
            <a:xfrm>
              <a:off x="6746096" y="2228672"/>
              <a:ext cx="8991464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로그의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XXX complete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를 보고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 동안 몇 번의 요청을 수행할 수 있는지 처리량을 확인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1" name="그래픽 45" descr="배지 체크 표시1 단색으로 채워진">
              <a:extLst>
                <a:ext uri="{FF2B5EF4-FFF2-40B4-BE49-F238E27FC236}">
                  <a16:creationId xmlns:a16="http://schemas.microsoft.com/office/drawing/2014/main" id="{07B90404-3EC4-1BEE-3973-9BE67E41C4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43E43A2-4E35-7178-2C64-4D366C400BD9}"/>
              </a:ext>
            </a:extLst>
          </p:cNvPr>
          <p:cNvGrpSpPr/>
          <p:nvPr/>
        </p:nvGrpSpPr>
        <p:grpSpPr>
          <a:xfrm>
            <a:off x="1282427" y="4427595"/>
            <a:ext cx="9510223" cy="401978"/>
            <a:chOff x="6227337" y="2193050"/>
            <a:chExt cx="9510223" cy="401978"/>
          </a:xfrm>
        </p:grpSpPr>
        <p:sp>
          <p:nvSpPr>
            <p:cNvPr id="23" name="TextBox 44">
              <a:extLst>
                <a:ext uri="{FF2B5EF4-FFF2-40B4-BE49-F238E27FC236}">
                  <a16:creationId xmlns:a16="http://schemas.microsoft.com/office/drawing/2014/main" id="{E929259C-36FF-DD30-1BA7-9CBCFBABD4CE}"/>
                </a:ext>
              </a:extLst>
            </p:cNvPr>
            <p:cNvSpPr txBox="1"/>
            <p:nvPr/>
          </p:nvSpPr>
          <p:spPr>
            <a:xfrm>
              <a:off x="6746096" y="2228672"/>
              <a:ext cx="8991464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VU 60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으로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설정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사용자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60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명이 사용한다고 가정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4" name="그래픽 45" descr="배지 체크 표시1 단색으로 채워진">
              <a:extLst>
                <a:ext uri="{FF2B5EF4-FFF2-40B4-BE49-F238E27FC236}">
                  <a16:creationId xmlns:a16="http://schemas.microsoft.com/office/drawing/2014/main" id="{4A68AB2E-A3AB-7AA2-5210-8477365FD9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0244" name="Picture 4" descr="TIL]Gunicorn 사용하기">
            <a:extLst>
              <a:ext uri="{FF2B5EF4-FFF2-40B4-BE49-F238E27FC236}">
                <a16:creationId xmlns:a16="http://schemas.microsoft.com/office/drawing/2014/main" id="{76572F43-97BD-1FDF-83C4-21B7E9778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033" y="4857958"/>
            <a:ext cx="3114227" cy="79883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0639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65B8CC-4F39-D2EE-A6DD-3C6AD972D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DC3F6D5C-2631-F460-0D72-FDD948E61A8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F5A15C5-44D8-126C-8732-204E498874CA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44E4F6-9D2D-EB2E-7519-CF98553677A8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1A40B4-0E00-265C-02E7-3F631477CA8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D4F993A-63AB-5242-DC4B-88D09F7AF95E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03F7B804-3862-9991-CEFF-1AEEB17DF06A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624BE06B-6E21-1048-C22B-ACE1D0656AF6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4A368A5F-5AC9-CB0A-37A7-113EBD52F990}"/>
              </a:ext>
            </a:extLst>
          </p:cNvPr>
          <p:cNvSpPr/>
          <p:nvPr/>
        </p:nvSpPr>
        <p:spPr>
          <a:xfrm>
            <a:off x="464730" y="1995528"/>
            <a:ext cx="5424793" cy="3956385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DF410E3-3BC7-1385-E5C9-0CD8BA75C1C4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BC48BBB7-84B5-C129-F3B5-9FEEDB227A31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모든 검증이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100%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성공적으로 통과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E2A1BB68-8E41-5E2D-D408-C59EC3CB84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1621707-28A3-F3E9-3699-2902580E9EDE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/search/ticker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591B024-B921-04F7-294E-52809A7889DB}"/>
              </a:ext>
            </a:extLst>
          </p:cNvPr>
          <p:cNvGrpSpPr/>
          <p:nvPr/>
        </p:nvGrpSpPr>
        <p:grpSpPr>
          <a:xfrm>
            <a:off x="743552" y="3210203"/>
            <a:ext cx="4782178" cy="607445"/>
            <a:chOff x="6227337" y="2193050"/>
            <a:chExt cx="4782178" cy="607445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C8A68066-2AA0-FE18-A1BA-FE249C71F5E2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실패 요청은 대부분 정상적인 예외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(Status 422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등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444F3B07-5447-912F-3971-7A31A7DE59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735EC2C-61E3-1EB7-051F-325720ECFBB9}"/>
              </a:ext>
            </a:extLst>
          </p:cNvPr>
          <p:cNvGrpSpPr/>
          <p:nvPr/>
        </p:nvGrpSpPr>
        <p:grpSpPr>
          <a:xfrm>
            <a:off x="743552" y="4067476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6E24EF2A-492E-A521-7F65-C6E147EF6249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739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254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1C0562D9-80BD-0B7A-CB2B-44E429F569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C86E611-8170-11DB-4F3C-CFFA0E253525}"/>
              </a:ext>
            </a:extLst>
          </p:cNvPr>
          <p:cNvGrpSpPr/>
          <p:nvPr/>
        </p:nvGrpSpPr>
        <p:grpSpPr>
          <a:xfrm>
            <a:off x="743552" y="4719281"/>
            <a:ext cx="4824285" cy="907527"/>
            <a:chOff x="6227337" y="2193050"/>
            <a:chExt cx="4824285" cy="907527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D0396D48-C8E7-A4AC-D77D-ED7CB7F9E6A0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정상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/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예외 케이스 모두 안정적으로 처리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응답 속도 무난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일부 요청 지연 및 처리량 한계 존재</a:t>
              </a: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8B1997F3-E3F9-3148-3204-836C4EADBE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BDBC2210-E9E7-2D00-E26E-D7F2C26ED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0082" y="1382985"/>
            <a:ext cx="5698386" cy="517140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3178121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BB31E-C5C4-021D-53F4-6A6637578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9C64E3B5-47F4-44F0-F3B0-58D995ACCB5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5225754-3BC7-4593-3477-D91FB3FFE22F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6C07A4D-21E1-12AB-D898-4ED8EE0D3C43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4CC67A-6FFC-220B-2681-2693686EDA6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230E9B0-C864-E632-7609-C75F3EA9CC55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CD34A9E8-31D4-C58D-8B16-5023D6420E06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1EC5D938-3ED9-1FED-0A13-604D5BF2C9BD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3E5B7F5-0C5B-8CD4-7C9E-1A9578C82070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/leaderboard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31A0CAD4-C6F7-03FC-C4CD-6EB388CCDC92}"/>
              </a:ext>
            </a:extLst>
          </p:cNvPr>
          <p:cNvSpPr/>
          <p:nvPr/>
        </p:nvSpPr>
        <p:spPr>
          <a:xfrm>
            <a:off x="464730" y="1995527"/>
            <a:ext cx="5424793" cy="4433823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FFE3735-192D-BBC1-66C0-7C9D17B8A0FB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455CDD4C-4F45-9D21-6DC5-F9B6E393C1BD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모든 검증이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100%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성공적으로 통과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18D0647F-50E6-44F4-9830-D81BA43ED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978A627-8A3C-8190-662C-B1B55DD726D5}"/>
              </a:ext>
            </a:extLst>
          </p:cNvPr>
          <p:cNvGrpSpPr/>
          <p:nvPr/>
        </p:nvGrpSpPr>
        <p:grpSpPr>
          <a:xfrm>
            <a:off x="743552" y="3110175"/>
            <a:ext cx="4782178" cy="907527"/>
            <a:chOff x="6227337" y="2193050"/>
            <a:chExt cx="4782178" cy="907527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EF3E635D-B241-6EC4-63BD-BD1D33D49359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응답 속도가 매우 빠르고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실패 없이 모든 요청이 정상 처리됨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800392A9-9094-C50B-11F9-40377CA1CA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2493AA1-D5D0-6BF6-B2FA-EB603C5330AF}"/>
              </a:ext>
            </a:extLst>
          </p:cNvPr>
          <p:cNvGrpSpPr/>
          <p:nvPr/>
        </p:nvGrpSpPr>
        <p:grpSpPr>
          <a:xfrm>
            <a:off x="743552" y="4167502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1565956D-2452-EE8E-3C52-80276F89647C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71,836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7,169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AD94CF6B-CA1E-6E48-85CA-6D091EAAC7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8292463-458F-0366-23EE-360AB70CC133}"/>
              </a:ext>
            </a:extLst>
          </p:cNvPr>
          <p:cNvGrpSpPr/>
          <p:nvPr/>
        </p:nvGrpSpPr>
        <p:grpSpPr>
          <a:xfrm>
            <a:off x="743552" y="4719281"/>
            <a:ext cx="4782177" cy="1507692"/>
            <a:chOff x="6227337" y="2193050"/>
            <a:chExt cx="4782177" cy="1507692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2FF45AFE-D5B5-ED2A-BCC1-1FE7E73D06C2}"/>
                </a:ext>
              </a:extLst>
            </p:cNvPr>
            <p:cNvSpPr txBox="1"/>
            <p:nvPr/>
          </p:nvSpPr>
          <p:spPr>
            <a:xfrm>
              <a:off x="6746096" y="2228672"/>
              <a:ext cx="4263418" cy="1472070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현재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leaderboard API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는 대량 트래픽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실시간 서비스 요구 조건을 모두 충족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성능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/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안정성 모두 매우 우수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특별한 이슈 없음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24601833-9B80-CA22-B4FD-50380C48F3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CC910587-96BE-DE46-6734-69D18AC36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418" y="1931785"/>
            <a:ext cx="5489203" cy="371425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493066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D85C5-A62F-DECB-F81F-5214DE9D22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6FD87044-E05D-6930-F3DC-AF4C5763EF5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03E8A4E-833E-A147-D2D1-457F3A69BC25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5087A8A-F082-0BFF-3F36-EBE2CDB44536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5BFA40-549C-ABB9-D232-B1ABDAF2EEB5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93B834-8866-9F3D-3A7F-196A64CB3435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855068D-FD79-4F04-A5DF-F6A8F30F2ED0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934BA342-DF30-1DA0-C93A-C4C185C6790C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CEEC52F-DB79-A473-4B84-4E2214E190AC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</a:t>
            </a:r>
            <a:r>
              <a:rPr kumimoji="0" lang="en-US" altLang="ko-KR" sz="20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backtest</a:t>
            </a: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4C28F4A2-67BF-F248-53EB-483A3D8D83DD}"/>
              </a:ext>
            </a:extLst>
          </p:cNvPr>
          <p:cNvSpPr/>
          <p:nvPr/>
        </p:nvSpPr>
        <p:spPr>
          <a:xfrm>
            <a:off x="464730" y="1995528"/>
            <a:ext cx="5424793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EB4DB20-AA8C-038D-0082-AFD8F1F53343}"/>
              </a:ext>
            </a:extLst>
          </p:cNvPr>
          <p:cNvGrpSpPr/>
          <p:nvPr/>
        </p:nvGrpSpPr>
        <p:grpSpPr>
          <a:xfrm>
            <a:off x="743552" y="2352930"/>
            <a:ext cx="4782178" cy="907527"/>
            <a:chOff x="6227337" y="2193050"/>
            <a:chExt cx="4782178" cy="907527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8E39B2CA-5F84-234B-D1AE-E8530A65C6CE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전체적으로 체크 성공률은 높으나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일부 항목에서 실패 비율이 다소 존재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2D138CDF-02DB-B510-F72D-55A11E1FDE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22D86A3-A24E-B906-6378-7467EC374A81}"/>
              </a:ext>
            </a:extLst>
          </p:cNvPr>
          <p:cNvGrpSpPr/>
          <p:nvPr/>
        </p:nvGrpSpPr>
        <p:grpSpPr>
          <a:xfrm>
            <a:off x="743552" y="3210203"/>
            <a:ext cx="4782178" cy="607445"/>
            <a:chOff x="6227337" y="2193050"/>
            <a:chExt cx="4782178" cy="607445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FA6248D8-6DE6-2B59-7283-AEEDDEA2B022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응답 속도 편차가 매우 크고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일부 요청은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20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 이상 소요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0A0E1D04-6E18-AF61-03A6-EB67B51F19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9B73F4B-E1EA-0850-C523-A16B54388F72}"/>
              </a:ext>
            </a:extLst>
          </p:cNvPr>
          <p:cNvGrpSpPr/>
          <p:nvPr/>
        </p:nvGrpSpPr>
        <p:grpSpPr>
          <a:xfrm>
            <a:off x="743552" y="4067476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69205FAA-E769-AD82-92CF-074475A6E0D5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71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(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초당 약 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2.8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회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999E5A78-652F-8C7A-FB59-FB94E979A5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49F2E86-395A-6874-2790-0C4401ACEA4F}"/>
              </a:ext>
            </a:extLst>
          </p:cNvPr>
          <p:cNvGrpSpPr/>
          <p:nvPr/>
        </p:nvGrpSpPr>
        <p:grpSpPr>
          <a:xfrm>
            <a:off x="743552" y="4719281"/>
            <a:ext cx="4824285" cy="1207610"/>
            <a:chOff x="6227337" y="2193050"/>
            <a:chExt cx="4824285" cy="1207610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5B475D84-03FC-C4F6-BC9B-739CB3AAA51F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성능 및 안정성 모두 개선 필요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실패 응답의 상세 로그 수집 및 유형별 개선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실제 운영 환경에서의 반복 부하 테스트와 모니터링 강화</a:t>
              </a: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9B919C88-5A86-2D62-740A-039ABA3A03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08811852-67ED-44E9-1E6E-33EF615499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4293" y="1682358"/>
            <a:ext cx="5141195" cy="461130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582869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2BA555-F93B-5161-64E2-9C6483E41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1C102178-3D88-7CC8-BD84-93435F4EC23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BA18C0D-69DE-09D1-CD96-3750E8E210E6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092A420-B43E-470F-C580-7DCD23B4B2FB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82E2B4-F676-7BE7-0425-57B6AA8FF006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D9A6557-AF49-9D17-D572-5E5F9CFDD847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1FF67C1C-DAE1-B80C-1EE0-F6AD429F5E1C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04CA9848-76BD-469A-F02C-5D7EB841C09F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D86F24E-4EA8-6193-CF9C-41828F82BC45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/cluster/analyze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4C1A0731-48D8-8D9D-A390-C8ED8B534F10}"/>
              </a:ext>
            </a:extLst>
          </p:cNvPr>
          <p:cNvSpPr/>
          <p:nvPr/>
        </p:nvSpPr>
        <p:spPr>
          <a:xfrm>
            <a:off x="464730" y="1995528"/>
            <a:ext cx="5424793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A68926-F324-5493-B297-63B09B311755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51D240D8-A4D5-1D20-E20B-4F1DFF439108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모든 검증이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100%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성공적으로 통과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B5358DF4-E425-E069-7F96-364B6AE324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173791B-36A5-51F8-BBB9-47EE9399693A}"/>
              </a:ext>
            </a:extLst>
          </p:cNvPr>
          <p:cNvGrpSpPr/>
          <p:nvPr/>
        </p:nvGrpSpPr>
        <p:grpSpPr>
          <a:xfrm>
            <a:off x="743552" y="3210203"/>
            <a:ext cx="4782178" cy="607445"/>
            <a:chOff x="6227337" y="2193050"/>
            <a:chExt cx="4782178" cy="607445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37330175-511C-2E8E-8414-9095F93A2C41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실패 요청은 대부분 정상적인 예외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12E84BCB-3622-AC73-9AC7-5FA409E5BD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8F67973-6553-7AD1-4828-BFC0DECA2419}"/>
              </a:ext>
            </a:extLst>
          </p:cNvPr>
          <p:cNvGrpSpPr/>
          <p:nvPr/>
        </p:nvGrpSpPr>
        <p:grpSpPr>
          <a:xfrm>
            <a:off x="743552" y="4067476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8B369DED-26A3-A2AD-C00E-D21A2E3F17D5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19,031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1,898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302FABE0-5546-25C2-11CC-9308B3E9AE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D0B9EE5-27F6-2531-4059-4B7B40E36CF9}"/>
              </a:ext>
            </a:extLst>
          </p:cNvPr>
          <p:cNvGrpSpPr/>
          <p:nvPr/>
        </p:nvGrpSpPr>
        <p:grpSpPr>
          <a:xfrm>
            <a:off x="743552" y="4719281"/>
            <a:ext cx="4824285" cy="607445"/>
            <a:chOff x="6227337" y="2193050"/>
            <a:chExt cx="4824285" cy="607445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411DC26D-F932-82E6-F964-FDF828B49FE9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성능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응답속도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안정성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체크 성공률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모두 우수</a:t>
              </a: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5E3E2B55-3DA1-60DA-FB45-DAF6B47E3E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60AABA49-096C-1FAD-AA20-FC02D6E1C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2479" y="1536873"/>
            <a:ext cx="5299877" cy="484951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34467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3D72A-024D-9E96-C812-324CDF1E2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19AE5456-7CB2-8624-3C37-767340CC895A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0985611-4888-3D91-0495-7624041831E5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3209A40-01FD-D454-3036-87E44247FCF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46C4B9-C927-62BF-432E-93A764C8C2E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7CE9D487-D477-56D4-2AC6-EC82D80994DC}"/>
              </a:ext>
            </a:extLst>
          </p:cNvPr>
          <p:cNvGrpSpPr/>
          <p:nvPr/>
        </p:nvGrpSpPr>
        <p:grpSpPr>
          <a:xfrm>
            <a:off x="11019239" y="622600"/>
            <a:ext cx="953250" cy="470780"/>
            <a:chOff x="10783265" y="622600"/>
            <a:chExt cx="953250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9F988A4-EF7D-FE33-0424-0714909AA374}"/>
                </a:ext>
              </a:extLst>
            </p:cNvPr>
            <p:cNvSpPr/>
            <p:nvPr/>
          </p:nvSpPr>
          <p:spPr>
            <a:xfrm>
              <a:off x="10797263" y="965892"/>
              <a:ext cx="92525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D0AE2002-CEB9-54A7-38E7-5B6ED0B738E5}"/>
                </a:ext>
              </a:extLst>
            </p:cNvPr>
            <p:cNvSpPr txBox="1"/>
            <p:nvPr/>
          </p:nvSpPr>
          <p:spPr>
            <a:xfrm>
              <a:off x="10783265" y="622600"/>
              <a:ext cx="953250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문서화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3" name="순서도: 대체 처리 2">
            <a:extLst>
              <a:ext uri="{FF2B5EF4-FFF2-40B4-BE49-F238E27FC236}">
                <a16:creationId xmlns:a16="http://schemas.microsoft.com/office/drawing/2014/main" id="{0321EC7A-1C6B-7FBF-E0B2-B3172973B2D0}"/>
              </a:ext>
            </a:extLst>
          </p:cNvPr>
          <p:cNvSpPr/>
          <p:nvPr/>
        </p:nvSpPr>
        <p:spPr>
          <a:xfrm>
            <a:off x="855406" y="1716095"/>
            <a:ext cx="1048118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A519C88-1170-3A37-FFDF-74EC92473143}"/>
              </a:ext>
            </a:extLst>
          </p:cNvPr>
          <p:cNvGrpSpPr/>
          <p:nvPr/>
        </p:nvGrpSpPr>
        <p:grpSpPr>
          <a:xfrm>
            <a:off x="1596344" y="2180694"/>
            <a:ext cx="5314096" cy="571823"/>
            <a:chOff x="6227337" y="2078631"/>
            <a:chExt cx="5314096" cy="571823"/>
          </a:xfrm>
        </p:grpSpPr>
        <p:sp>
          <p:nvSpPr>
            <p:cNvPr id="10" name="TextBox 44">
              <a:extLst>
                <a:ext uri="{FF2B5EF4-FFF2-40B4-BE49-F238E27FC236}">
                  <a16:creationId xmlns:a16="http://schemas.microsoft.com/office/drawing/2014/main" id="{38DCAA97-1DF9-4A6D-ACFC-E0559B3A460E}"/>
                </a:ext>
              </a:extLst>
            </p:cNvPr>
            <p:cNvSpPr txBox="1"/>
            <p:nvPr/>
          </p:nvSpPr>
          <p:spPr>
            <a:xfrm>
              <a:off x="6746096" y="2078631"/>
              <a:ext cx="4795337" cy="57182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발표에서 필수적인 것만 소개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옆에 코멘트로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깃허브에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다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올려놨고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어디에 뭐가 있다 설명 달기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8CA16473-74C6-91CD-B553-DEA1D2CCE5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247473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D80C02-7913-D819-EE48-E6A4ED114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9F1D2E76-C37A-CAF7-5F69-16E12FE5E10D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4668D3E-2696-C599-988C-B2EDD973E753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486AAA5-6590-0949-3DD5-804DAE9F84F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BBCF45-7FF0-12C4-BE0B-100DDDE0FD16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358233D-545E-A8C8-C801-83F1BAA47FAE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DE8024D8-20B1-8CB7-E071-9BA3D2614834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49C22EB0-20A1-220B-EC67-F6DDFF4DCD67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4A656D2-703D-F844-71E2-A2A27B35DA43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/cluster/recommend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A4162921-F8A4-C094-03A0-BDC8FC0DA073}"/>
              </a:ext>
            </a:extLst>
          </p:cNvPr>
          <p:cNvSpPr/>
          <p:nvPr/>
        </p:nvSpPr>
        <p:spPr>
          <a:xfrm>
            <a:off x="464730" y="1995528"/>
            <a:ext cx="5424793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4BDFA8C-8C41-766D-E894-B422D587CC25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5733E746-C9AF-BEE4-2BCA-41789CC2638E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검증 성공률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60%,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실패율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40%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7E100AB7-1A72-3856-FA36-4A9C33AF1C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5F990D8-430C-5FAF-DE5B-928360F2F6E6}"/>
              </a:ext>
            </a:extLst>
          </p:cNvPr>
          <p:cNvGrpSpPr/>
          <p:nvPr/>
        </p:nvGrpSpPr>
        <p:grpSpPr>
          <a:xfrm>
            <a:off x="743552" y="3110175"/>
            <a:ext cx="4782178" cy="907527"/>
            <a:chOff x="6227337" y="2193050"/>
            <a:chExt cx="4782178" cy="907527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A037778B-F445-D218-5E67-C69F2BD47EEC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실패 요청은 대부분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Status 400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이상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예외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/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의도된 실패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로 추정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E77ADF14-C667-4146-7B4C-872EBB5519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877F307-9044-FF10-A8BF-109FC47AED87}"/>
              </a:ext>
            </a:extLst>
          </p:cNvPr>
          <p:cNvGrpSpPr/>
          <p:nvPr/>
        </p:nvGrpSpPr>
        <p:grpSpPr>
          <a:xfrm>
            <a:off x="743552" y="4167502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A85834C6-C141-8503-078A-3C6F13BCAFA1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6,296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573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F6B545C8-06EB-A844-FAE9-D92C93AC39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46E5F72-E1A0-495B-0988-A5D17DD5258F}"/>
              </a:ext>
            </a:extLst>
          </p:cNvPr>
          <p:cNvGrpSpPr/>
          <p:nvPr/>
        </p:nvGrpSpPr>
        <p:grpSpPr>
          <a:xfrm>
            <a:off x="743552" y="4719281"/>
            <a:ext cx="4824285" cy="1207610"/>
            <a:chOff x="6227337" y="2193050"/>
            <a:chExt cx="4824285" cy="1207610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A1C60CFB-00A5-7658-A898-050B40AADD5E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API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는 성능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응답속도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안정성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체크 성공률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모두 매우 우수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실패율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50%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는 정상적인 예외 처리에 의한 것으로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실제 장애는 아님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9FBE0692-940D-B1EF-F6CE-A148B2B395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1F1901FA-073E-D33D-3770-CC9D74A094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5706" y="1457458"/>
            <a:ext cx="5562599" cy="49415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5625578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0D41FE-EFAE-FD6D-D09E-D05CD80D8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68785CF4-35BD-3E2B-2B94-312489E6CDAC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EB740A3-EC18-E971-D78F-11FD5EC615EF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6D240EC-239B-2095-BCFA-A239CF0079F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B0060B-C4E5-470B-AB79-277E048B77C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B17345A-0F7F-934B-8753-F4282947142F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63EE1B0-05E6-C73A-EC20-21428437637F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1E06F5A2-58C0-C1E8-58C5-A1630CE5507D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8C03305-3580-E768-D4EE-AAE1283F23F6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/cluster/score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9EF0062A-A462-72EA-3F17-CC8F7F821103}"/>
              </a:ext>
            </a:extLst>
          </p:cNvPr>
          <p:cNvSpPr/>
          <p:nvPr/>
        </p:nvSpPr>
        <p:spPr>
          <a:xfrm>
            <a:off x="464730" y="1995528"/>
            <a:ext cx="5424793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63B1624-C2DD-841E-3189-3AEDA8CC5269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0E6040CD-63CE-1C22-1670-8B8A194D8F75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모든 검증이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100%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성공적으로 통과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3AE5432B-E4DD-4239-DEA8-5955A0BC3F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B3BC0BF-4240-9791-278A-97727054D5C7}"/>
              </a:ext>
            </a:extLst>
          </p:cNvPr>
          <p:cNvGrpSpPr/>
          <p:nvPr/>
        </p:nvGrpSpPr>
        <p:grpSpPr>
          <a:xfrm>
            <a:off x="743552" y="3210203"/>
            <a:ext cx="4782178" cy="607445"/>
            <a:chOff x="6227337" y="2193050"/>
            <a:chExt cx="4782178" cy="607445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F35188B0-DFEA-427F-0FF3-0BBB725F0F72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실패 요청 대부분이 의도된 예외 케이스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(400/422)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90A04BBC-1ED6-0730-6997-34C1D33F6F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37C21D2-BEC2-54AA-9BD6-A3D0EBC9BA79}"/>
              </a:ext>
            </a:extLst>
          </p:cNvPr>
          <p:cNvGrpSpPr/>
          <p:nvPr/>
        </p:nvGrpSpPr>
        <p:grpSpPr>
          <a:xfrm>
            <a:off x="743552" y="4067476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27A2E752-D1E9-7FDB-9DA6-87F2D0512992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591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55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DEDE5DFB-7A86-A744-CFB8-D308D34A4A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25F8569-AFA7-C67C-0880-8209A7E61091}"/>
              </a:ext>
            </a:extLst>
          </p:cNvPr>
          <p:cNvGrpSpPr/>
          <p:nvPr/>
        </p:nvGrpSpPr>
        <p:grpSpPr>
          <a:xfrm>
            <a:off x="743552" y="4719281"/>
            <a:ext cx="4824285" cy="907527"/>
            <a:chOff x="6227337" y="2193050"/>
            <a:chExt cx="4824285" cy="907527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38DF2D5B-9FB9-03E3-E9A7-D2FA7993BE98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실제 장애는 없음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-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복잡한 클러스터 분석 케이스에서 성능 저하 발생</a:t>
              </a: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7BBC4B5A-5162-B7E7-A663-D98664B2EB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595B3EC2-A61A-6B23-3E39-2A3799C4B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8345" y="1536873"/>
            <a:ext cx="5598551" cy="496567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9511192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0C3D3-9B9F-D17B-0E5E-14D4AB8DB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8BDC630-5E67-A89D-5C2A-35AAD69891E2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E60621E-3622-6C5A-D6B9-EAA1D8B6E635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Perf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이후 성능 지표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8D04FB6-193F-6209-C62F-92E51B3D3FFE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314A9B-BF9B-83BB-A35B-56D06CA4DAED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1DFC7C8-58E3-1F85-0F57-BEF97431AB07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095FB3C-EE08-C757-DB32-EDEE2D068F75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DEC7D14F-9B4F-8FB1-1B67-BC3675DBE894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2C74C4C-DFAA-CA5D-C0AF-A6A54CE38C89}"/>
              </a:ext>
            </a:extLst>
          </p:cNvPr>
          <p:cNvSpPr txBox="1"/>
          <p:nvPr/>
        </p:nvSpPr>
        <p:spPr>
          <a:xfrm>
            <a:off x="668593" y="1382985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/cluster/</a:t>
            </a:r>
            <a:r>
              <a:rPr lang="en-US" altLang="ko-KR" sz="2000" dirty="0">
                <a:solidFill>
                  <a:srgbClr val="002060"/>
                </a:solidFill>
                <a:latin typeface="Pretendard"/>
                <a:ea typeface="Pretendard"/>
              </a:rPr>
              <a:t>sector</a:t>
            </a: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</a:t>
            </a:r>
            <a:r>
              <a:rPr kumimoji="0" lang="ko-KR" altLang="en-US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부분 테스팅 결과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12E653CC-5A12-30D0-A47D-8295FC870AED}"/>
              </a:ext>
            </a:extLst>
          </p:cNvPr>
          <p:cNvSpPr/>
          <p:nvPr/>
        </p:nvSpPr>
        <p:spPr>
          <a:xfrm>
            <a:off x="464730" y="1995528"/>
            <a:ext cx="5424793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54C9471-CD56-E364-4AA0-A3AB77EA380C}"/>
              </a:ext>
            </a:extLst>
          </p:cNvPr>
          <p:cNvGrpSpPr/>
          <p:nvPr/>
        </p:nvGrpSpPr>
        <p:grpSpPr>
          <a:xfrm>
            <a:off x="743552" y="2352930"/>
            <a:ext cx="4782178" cy="607445"/>
            <a:chOff x="6227337" y="2193050"/>
            <a:chExt cx="4782178" cy="607445"/>
          </a:xfrm>
        </p:grpSpPr>
        <p:sp>
          <p:nvSpPr>
            <p:cNvPr id="16" name="TextBox 44">
              <a:extLst>
                <a:ext uri="{FF2B5EF4-FFF2-40B4-BE49-F238E27FC236}">
                  <a16:creationId xmlns:a16="http://schemas.microsoft.com/office/drawing/2014/main" id="{F8F14D2F-3B6C-1AFF-0A59-199252F9F185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검증 결과 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모든 검증이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100%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성공적으로 통과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7" name="그래픽 45" descr="배지 체크 표시1 단색으로 채워진">
              <a:extLst>
                <a:ext uri="{FF2B5EF4-FFF2-40B4-BE49-F238E27FC236}">
                  <a16:creationId xmlns:a16="http://schemas.microsoft.com/office/drawing/2014/main" id="{398F9015-A3DE-2AC1-B186-D6004184AB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6FD437E-FA2F-B31F-1148-79F507B6D722}"/>
              </a:ext>
            </a:extLst>
          </p:cNvPr>
          <p:cNvGrpSpPr/>
          <p:nvPr/>
        </p:nvGrpSpPr>
        <p:grpSpPr>
          <a:xfrm>
            <a:off x="743552" y="3110175"/>
            <a:ext cx="4782178" cy="907527"/>
            <a:chOff x="6227337" y="2193050"/>
            <a:chExt cx="4782178" cy="907527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0E1EDE08-76F5-45E3-247E-7C5746E087CC}"/>
                </a:ext>
              </a:extLst>
            </p:cNvPr>
            <p:cNvSpPr txBox="1"/>
            <p:nvPr/>
          </p:nvSpPr>
          <p:spPr>
            <a:xfrm>
              <a:off x="6746097" y="2228672"/>
              <a:ext cx="4263418" cy="871905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HTTP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요청 및 응답 분석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응답 속도가 매우 빠르고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실패 없이 모든 요청이 정상 처리됨</a:t>
              </a: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8E03F295-765A-D3EF-CEBE-49CEEEF8E8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5EF10CE-4B9A-FB84-8766-D028BBDA9465}"/>
              </a:ext>
            </a:extLst>
          </p:cNvPr>
          <p:cNvGrpSpPr/>
          <p:nvPr/>
        </p:nvGrpSpPr>
        <p:grpSpPr>
          <a:xfrm>
            <a:off x="743552" y="4167502"/>
            <a:ext cx="4782178" cy="401978"/>
            <a:chOff x="6227337" y="2193050"/>
            <a:chExt cx="4782178" cy="401978"/>
          </a:xfrm>
        </p:grpSpPr>
        <p:sp>
          <p:nvSpPr>
            <p:cNvPr id="22" name="TextBox 44">
              <a:extLst>
                <a:ext uri="{FF2B5EF4-FFF2-40B4-BE49-F238E27FC236}">
                  <a16:creationId xmlns:a16="http://schemas.microsoft.com/office/drawing/2014/main" id="{79A459FE-F893-5224-9036-96E5BF8E22A8}"/>
                </a:ext>
              </a:extLst>
            </p:cNvPr>
            <p:cNvSpPr txBox="1"/>
            <p:nvPr/>
          </p:nvSpPr>
          <p:spPr>
            <a:xfrm>
              <a:off x="6746096" y="2228672"/>
              <a:ext cx="4263419" cy="271741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총 반복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118,049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(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초당 약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11,798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회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)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3" name="그래픽 45" descr="배지 체크 표시1 단색으로 채워진">
              <a:extLst>
                <a:ext uri="{FF2B5EF4-FFF2-40B4-BE49-F238E27FC236}">
                  <a16:creationId xmlns:a16="http://schemas.microsoft.com/office/drawing/2014/main" id="{EF585406-4488-4E18-77BA-EAE0307412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0C54A1A-B89D-CFF4-4AA2-4BB551367B9E}"/>
              </a:ext>
            </a:extLst>
          </p:cNvPr>
          <p:cNvGrpSpPr/>
          <p:nvPr/>
        </p:nvGrpSpPr>
        <p:grpSpPr>
          <a:xfrm>
            <a:off x="743552" y="4719281"/>
            <a:ext cx="4824285" cy="1207610"/>
            <a:chOff x="6227337" y="2193050"/>
            <a:chExt cx="4824285" cy="1207610"/>
          </a:xfrm>
        </p:grpSpPr>
        <p:sp>
          <p:nvSpPr>
            <p:cNvPr id="25" name="TextBox 44">
              <a:extLst>
                <a:ext uri="{FF2B5EF4-FFF2-40B4-BE49-F238E27FC236}">
                  <a16:creationId xmlns:a16="http://schemas.microsoft.com/office/drawing/2014/main" id="{4B228451-1922-B3BD-B743-896C9C6BD7B5}"/>
                </a:ext>
              </a:extLst>
            </p:cNvPr>
            <p:cNvSpPr txBox="1"/>
            <p:nvPr/>
          </p:nvSpPr>
          <p:spPr>
            <a:xfrm>
              <a:off x="6746096" y="2228672"/>
              <a:ext cx="4305526" cy="1171988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요약 및 결론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대량 트래픽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실시간 서비스 요구조건을 모두 완벽히 충족</a:t>
              </a:r>
              <a:endParaRPr lang="en-US" altLang="ko-KR" sz="1500" dirty="0">
                <a:solidFill>
                  <a:srgbClr val="0D0D0D">
                    <a:lumMod val="75000"/>
                    <a:lumOff val="25000"/>
                  </a:srgbClr>
                </a:solidFill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성능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/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안정성 모두 매우 우수</a:t>
              </a: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-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특별한 이슈 없음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6" name="그래픽 45" descr="배지 체크 표시1 단색으로 채워진">
              <a:extLst>
                <a:ext uri="{FF2B5EF4-FFF2-40B4-BE49-F238E27FC236}">
                  <a16:creationId xmlns:a16="http://schemas.microsoft.com/office/drawing/2014/main" id="{8A882FA1-A524-4B06-1827-30F2FDB672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0B8697E-9C00-0248-64A8-FA420445F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8345" y="1421085"/>
            <a:ext cx="5598550" cy="496567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4928197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C19B7F-A97A-9EC9-BAC2-B2FB8AE0A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B7A46A8F-2BE6-821F-DA28-839B528EA31A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32145AE-F607-31E6-7376-E6A2BF914B58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테스팅 결과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148161D-204F-A09F-EF73-EDE9CEFF8C6E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E65CF9-95F6-F1BD-A6AE-E07C909C931B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76656BD-F210-E20E-935D-6D672D9AA002}"/>
              </a:ext>
            </a:extLst>
          </p:cNvPr>
          <p:cNvGrpSpPr/>
          <p:nvPr/>
        </p:nvGrpSpPr>
        <p:grpSpPr>
          <a:xfrm>
            <a:off x="10792650" y="622600"/>
            <a:ext cx="1268776" cy="470780"/>
            <a:chOff x="10625502" y="622600"/>
            <a:chExt cx="1268776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8B8B266-BDE8-C678-7747-1711B3750360}"/>
                </a:ext>
              </a:extLst>
            </p:cNvPr>
            <p:cNvSpPr/>
            <p:nvPr/>
          </p:nvSpPr>
          <p:spPr>
            <a:xfrm>
              <a:off x="10700112" y="96589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D07090F1-21C8-49DA-288A-AE8125B85FA3}"/>
                </a:ext>
              </a:extLst>
            </p:cNvPr>
            <p:cNvSpPr txBox="1"/>
            <p:nvPr/>
          </p:nvSpPr>
          <p:spPr>
            <a:xfrm>
              <a:off x="10625502" y="622600"/>
              <a:ext cx="1268776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lang="en-US" altLang="ko-KR" dirty="0">
                  <a:solidFill>
                    <a:srgbClr val="002060"/>
                  </a:solidFill>
                </a:rPr>
                <a:t>Testing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BCE8A463-4D19-DA73-7940-4ADFD454FADA}"/>
              </a:ext>
            </a:extLst>
          </p:cNvPr>
          <p:cNvSpPr/>
          <p:nvPr/>
        </p:nvSpPr>
        <p:spPr>
          <a:xfrm>
            <a:off x="855406" y="1967152"/>
            <a:ext cx="10481188" cy="3924949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2C981CA-5E87-8D67-39D3-ACCD0AD69FEB}"/>
              </a:ext>
            </a:extLst>
          </p:cNvPr>
          <p:cNvGrpSpPr/>
          <p:nvPr/>
        </p:nvGrpSpPr>
        <p:grpSpPr>
          <a:xfrm>
            <a:off x="1282427" y="2406356"/>
            <a:ext cx="6269462" cy="607445"/>
            <a:chOff x="6227337" y="2193050"/>
            <a:chExt cx="6269462" cy="607445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8B8D4EB4-298C-D3E5-0F04-65099DB10D42}"/>
                </a:ext>
              </a:extLst>
            </p:cNvPr>
            <p:cNvSpPr txBox="1"/>
            <p:nvPr/>
          </p:nvSpPr>
          <p:spPr>
            <a:xfrm>
              <a:off x="6746096" y="2228672"/>
              <a:ext cx="5750703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Gunicorn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을 사용해 멀티 프로세싱으로 제작한 결과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성능이 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X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만큼 향상</a:t>
              </a:r>
              <a:endParaRPr kumimoji="0" lang="en-US" altLang="ko-KR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→ 속도 향상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2A58185A-39D7-BF87-55FB-08D02E4B10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4286BE6-F949-9B8F-FDCC-092F3E4FC72B}"/>
              </a:ext>
            </a:extLst>
          </p:cNvPr>
          <p:cNvGrpSpPr/>
          <p:nvPr/>
        </p:nvGrpSpPr>
        <p:grpSpPr>
          <a:xfrm>
            <a:off x="1282427" y="3502034"/>
            <a:ext cx="8708799" cy="401978"/>
            <a:chOff x="6227337" y="2193050"/>
            <a:chExt cx="8708799" cy="401978"/>
          </a:xfrm>
        </p:grpSpPr>
        <p:sp>
          <p:nvSpPr>
            <p:cNvPr id="12" name="TextBox 44">
              <a:extLst>
                <a:ext uri="{FF2B5EF4-FFF2-40B4-BE49-F238E27FC236}">
                  <a16:creationId xmlns:a16="http://schemas.microsoft.com/office/drawing/2014/main" id="{172832F5-F409-FBAD-6F78-5D819C87EAA5}"/>
                </a:ext>
              </a:extLst>
            </p:cNvPr>
            <p:cNvSpPr txBox="1"/>
            <p:nvPr/>
          </p:nvSpPr>
          <p:spPr>
            <a:xfrm>
              <a:off x="6746096" y="2228672"/>
              <a:ext cx="819004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But,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아직 몇 엔드 포인트는 원활한 요청을 받기는 어려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우므로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추후 더 성능을 확장할 필요성</a:t>
              </a:r>
            </a:p>
          </p:txBody>
        </p:sp>
        <p:pic>
          <p:nvPicPr>
            <p:cNvPr id="25" name="그래픽 45" descr="배지 체크 표시1 단색으로 채워진">
              <a:extLst>
                <a:ext uri="{FF2B5EF4-FFF2-40B4-BE49-F238E27FC236}">
                  <a16:creationId xmlns:a16="http://schemas.microsoft.com/office/drawing/2014/main" id="{C6CB1B2C-2D73-D0A6-75A5-C198D2F314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9B8565A-27AE-348B-6E09-D7B2290EF593}"/>
              </a:ext>
            </a:extLst>
          </p:cNvPr>
          <p:cNvGrpSpPr/>
          <p:nvPr/>
        </p:nvGrpSpPr>
        <p:grpSpPr>
          <a:xfrm>
            <a:off x="1282427" y="4392244"/>
            <a:ext cx="9385573" cy="607445"/>
            <a:chOff x="6227337" y="2193050"/>
            <a:chExt cx="9385573" cy="607445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383898CD-8141-C035-B50F-C1C7AD4B1595}"/>
                </a:ext>
              </a:extLst>
            </p:cNvPr>
            <p:cNvSpPr txBox="1"/>
            <p:nvPr/>
          </p:nvSpPr>
          <p:spPr>
            <a:xfrm>
              <a:off x="6746096" y="2228672"/>
              <a:ext cx="8866814" cy="571823"/>
            </a:xfrm>
            <a:prstGeom prst="rect">
              <a:avLst/>
            </a:prstGeom>
            <a:noFill/>
          </p:spPr>
          <p:txBody>
            <a:bodyPr wrap="square" lIns="0" tIns="0" rIns="0" bIns="0" anchor="t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개선사항</a:t>
              </a:r>
              <a:endParaRPr kumimoji="0" lang="en-US" altLang="ko-KR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Backtest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Recommend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의 경우 멀티 프로세싱을 해도 처리량이 많지 않으므로 더 많은 처리가 필요</a:t>
              </a: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10B87D46-F567-1EFE-1B43-439A3AEA0B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103160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9F6684-BBC8-9797-8341-5C8EFC9F6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C47953F-EE88-9293-6855-9B552910BC15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87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6E5349-7E9B-D4CF-7752-C2D782F978D0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5.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추가 기능 및 시연</a:t>
            </a:r>
          </a:p>
        </p:txBody>
      </p:sp>
    </p:spTree>
    <p:extLst>
      <p:ext uri="{BB962C8B-B14F-4D97-AF65-F5344CB8AC3E}">
        <p14:creationId xmlns:p14="http://schemas.microsoft.com/office/powerpoint/2010/main" val="318498994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76EAB-103E-B023-40C3-DDED2C939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4D7BDED8-1FF5-673D-8756-A2AA6BC0CB3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65BF6B3-12E7-435D-3196-C92B1F4C76C5}"/>
              </a:ext>
            </a:extLst>
          </p:cNvPr>
          <p:cNvSpPr txBox="1"/>
          <p:nvPr/>
        </p:nvSpPr>
        <p:spPr>
          <a:xfrm>
            <a:off x="534988" y="428643"/>
            <a:ext cx="4735102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섹터별 거리 시각화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0445DA2-2A26-F97B-5B91-F2C58F345F5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676AD7-527E-237A-428A-09A683C012E7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720F7A6-1C30-1C42-E254-767875033EF1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659CD97-CF8A-83B6-1B0F-8162C29A5CFD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E4E1825D-35B6-EDB6-0004-52CADAB03768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D617517C-96E8-0E60-2935-5B4E610486BB}"/>
              </a:ext>
            </a:extLst>
          </p:cNvPr>
          <p:cNvSpPr/>
          <p:nvPr/>
        </p:nvSpPr>
        <p:spPr>
          <a:xfrm>
            <a:off x="373625" y="1641171"/>
            <a:ext cx="5519994" cy="2791410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BB907E2-33FA-65AB-5F2C-78054428FB57}"/>
              </a:ext>
            </a:extLst>
          </p:cNvPr>
          <p:cNvGrpSpPr/>
          <p:nvPr/>
        </p:nvGrpSpPr>
        <p:grpSpPr>
          <a:xfrm>
            <a:off x="680605" y="2559974"/>
            <a:ext cx="5314096" cy="401978"/>
            <a:chOff x="6227337" y="2193050"/>
            <a:chExt cx="531409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885E1834-A434-40B0-CBA6-C49907ECA2BB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Nasdaq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에서 수집된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섹터 정보가 있는 주식만 가지고 진행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4BED769D-387B-2339-EF75-999C85FA49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2B972C3-3C17-4E9F-10C3-AE622DF75A1E}"/>
              </a:ext>
            </a:extLst>
          </p:cNvPr>
          <p:cNvGrpSpPr/>
          <p:nvPr/>
        </p:nvGrpSpPr>
        <p:grpSpPr>
          <a:xfrm>
            <a:off x="680605" y="3151739"/>
            <a:ext cx="5314096" cy="401978"/>
            <a:chOff x="6227337" y="2193050"/>
            <a:chExt cx="5314096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18B556CA-8715-5EAC-714D-19C6D5461E7A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섹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터별로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IQR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을 이용하여 이상치 처리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FD64EBC6-B851-6687-632D-34E9ED53D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7F1D5A6-3869-42C4-0094-6BF6F7E19435}"/>
              </a:ext>
            </a:extLst>
          </p:cNvPr>
          <p:cNvGrpSpPr/>
          <p:nvPr/>
        </p:nvGrpSpPr>
        <p:grpSpPr>
          <a:xfrm>
            <a:off x="680605" y="1968209"/>
            <a:ext cx="5314096" cy="401978"/>
            <a:chOff x="6227337" y="2193050"/>
            <a:chExt cx="5314096" cy="401978"/>
          </a:xfrm>
        </p:grpSpPr>
        <p:sp>
          <p:nvSpPr>
            <p:cNvPr id="18" name="TextBox 44">
              <a:extLst>
                <a:ext uri="{FF2B5EF4-FFF2-40B4-BE49-F238E27FC236}">
                  <a16:creationId xmlns:a16="http://schemas.microsoft.com/office/drawing/2014/main" id="{EE685FBC-40B5-DF43-75BC-63E7E4ACA17A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섹터를 그룹화 하여 평균 지점의 위치를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2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차원으로 시각화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9" name="그래픽 45" descr="배지 체크 표시1 단색으로 채워진">
              <a:extLst>
                <a:ext uri="{FF2B5EF4-FFF2-40B4-BE49-F238E27FC236}">
                  <a16:creationId xmlns:a16="http://schemas.microsoft.com/office/drawing/2014/main" id="{75E54135-DD9E-482C-FC67-E17C300256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47A2F3DD-05D8-8F7D-2191-A9CF5DF20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155393"/>
            <a:ext cx="3683641" cy="406393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6EBF2137-E12F-A561-40AB-0EE4BD1D0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1169" y="4050867"/>
            <a:ext cx="3146149" cy="266888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CBADD130-167F-4036-4BF6-DB4E707BAD24}"/>
              </a:ext>
            </a:extLst>
          </p:cNvPr>
          <p:cNvGrpSpPr/>
          <p:nvPr/>
        </p:nvGrpSpPr>
        <p:grpSpPr>
          <a:xfrm>
            <a:off x="680605" y="3743504"/>
            <a:ext cx="5314096" cy="401978"/>
            <a:chOff x="6227337" y="2193050"/>
            <a:chExt cx="5314096" cy="401978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3EBC1ED3-E7CA-9460-7E77-5539A8DFC498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선택한 종목의 섹터 정보도 제공</a:t>
              </a:r>
            </a:p>
          </p:txBody>
        </p:sp>
        <p:pic>
          <p:nvPicPr>
            <p:cNvPr id="13" name="그래픽 45" descr="배지 체크 표시1 단색으로 채워진">
              <a:extLst>
                <a:ext uri="{FF2B5EF4-FFF2-40B4-BE49-F238E27FC236}">
                  <a16:creationId xmlns:a16="http://schemas.microsoft.com/office/drawing/2014/main" id="{627D1977-8EBF-AA94-218E-11BD3A38B0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082072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EF07EB-0053-3102-029D-D7157DD7F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60C72A95-9058-3AD0-6B36-B01C76B513D3}"/>
              </a:ext>
            </a:extLst>
          </p:cNvPr>
          <p:cNvSpPr/>
          <p:nvPr/>
        </p:nvSpPr>
        <p:spPr>
          <a:xfrm>
            <a:off x="373625" y="2270436"/>
            <a:ext cx="5919020" cy="2791410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498992FA-8C7D-C09F-9680-4E1FE00509A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CA617F7-E83C-DB22-ED2F-8BE270C9416F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백테스팅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실시간 리더보드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EAB4BE3-4AA7-F48F-7E6B-2435F15E937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D9BE95-343A-A41A-FD63-35FD6039D62A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FC9F232-4231-A291-0AFF-8BCEA62A1D20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C1ABAAC-D952-9208-C7E5-96EADEB783DD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5BD228A3-35A7-BE28-8B6B-19BF74964BF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5874906B-26A5-C0E3-9E86-3107CBA71DEF}"/>
              </a:ext>
            </a:extLst>
          </p:cNvPr>
          <p:cNvGrpSpPr/>
          <p:nvPr/>
        </p:nvGrpSpPr>
        <p:grpSpPr>
          <a:xfrm>
            <a:off x="674666" y="3101358"/>
            <a:ext cx="5314096" cy="401978"/>
            <a:chOff x="6227337" y="2193050"/>
            <a:chExt cx="531409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31AFB636-0282-C1D0-0E28-1B22311B020E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누군가 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백테스팅을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하면 그 결과의 순위를 실시간으로 보여주는 기능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5FF02679-9428-14AB-5E1C-B5ABD98D0B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49691E6B-CA8D-E611-6B02-61103F246F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2210" y="1491536"/>
            <a:ext cx="5306165" cy="421063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8DA25941-149F-701A-C069-44A2E75A8CC2}"/>
              </a:ext>
            </a:extLst>
          </p:cNvPr>
          <p:cNvGrpSpPr/>
          <p:nvPr/>
        </p:nvGrpSpPr>
        <p:grpSpPr>
          <a:xfrm>
            <a:off x="674666" y="3809280"/>
            <a:ext cx="5314096" cy="401978"/>
            <a:chOff x="6227337" y="2193050"/>
            <a:chExt cx="5314096" cy="401978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4280ACFE-FBB4-8292-234B-C341AAA77FF2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수익률과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MDD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종합하여 최고의 투자 전략을 평가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3" name="그래픽 45" descr="배지 체크 표시1 단색으로 채워진">
              <a:extLst>
                <a:ext uri="{FF2B5EF4-FFF2-40B4-BE49-F238E27FC236}">
                  <a16:creationId xmlns:a16="http://schemas.microsoft.com/office/drawing/2014/main" id="{347CEF06-C02C-223C-689D-C2531C0402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260742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CAA14B-0625-681C-0806-AD38B43217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순서도: 대체 처리 9">
            <a:extLst>
              <a:ext uri="{FF2B5EF4-FFF2-40B4-BE49-F238E27FC236}">
                <a16:creationId xmlns:a16="http://schemas.microsoft.com/office/drawing/2014/main" id="{F44203D5-8713-82A0-E812-7DDF79CA0661}"/>
              </a:ext>
            </a:extLst>
          </p:cNvPr>
          <p:cNvSpPr/>
          <p:nvPr/>
        </p:nvSpPr>
        <p:spPr>
          <a:xfrm>
            <a:off x="292074" y="2270436"/>
            <a:ext cx="5351642" cy="2791410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6AEF004-A4FE-7ECE-80A2-21B87A58437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CE1A5CB-3B3D-5452-1C85-FD29B095FBD4}"/>
              </a:ext>
            </a:extLst>
          </p:cNvPr>
          <p:cNvSpPr txBox="1"/>
          <p:nvPr/>
        </p:nvSpPr>
        <p:spPr>
          <a:xfrm>
            <a:off x="534988" y="428643"/>
            <a:ext cx="4735102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>
                <a:solidFill>
                  <a:srgbClr val="002060"/>
                </a:solidFill>
                <a:latin typeface="Pretendard"/>
                <a:ea typeface="Pretendard"/>
              </a:rPr>
              <a:t>주가 그래프 및 뉴스 정보 제공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8A861B-148C-9943-689D-BF9B39A10C41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045777-70F9-0497-DD65-F7C08C71E60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4C5B79C-8AF1-0A97-D385-AB851A27B5D0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7B6180A-919C-79E9-0EA9-295C275F24BD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133EB294-3215-2CD6-5B11-586F4C7A82AB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D366734-3528-14E2-BC2C-7E713518F366}"/>
              </a:ext>
            </a:extLst>
          </p:cNvPr>
          <p:cNvGrpSpPr/>
          <p:nvPr/>
        </p:nvGrpSpPr>
        <p:grpSpPr>
          <a:xfrm>
            <a:off x="534988" y="3027022"/>
            <a:ext cx="5314096" cy="401978"/>
            <a:chOff x="6227337" y="2193050"/>
            <a:chExt cx="531409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64F4FF9C-767D-A809-A2C8-10E5EF8411C5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Tiingo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</a:t>
              </a:r>
              <a:r>
                <a:rPr lang="en-US" altLang="ko-KR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API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에서 주가 그래프와 간단한 뉴스 정보를 가져와 제공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CFDD0F78-36D8-8200-EAF8-BE3954DDD6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C46D20D0-99D0-86E2-D90B-832F34734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2922" y="2343181"/>
            <a:ext cx="6038719" cy="264592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9661A8F1-545A-8D50-BF76-ABCA642ABBD3}"/>
              </a:ext>
            </a:extLst>
          </p:cNvPr>
          <p:cNvGrpSpPr/>
          <p:nvPr/>
        </p:nvGrpSpPr>
        <p:grpSpPr>
          <a:xfrm>
            <a:off x="534988" y="3758931"/>
            <a:ext cx="5314096" cy="401978"/>
            <a:chOff x="6227337" y="2193050"/>
            <a:chExt cx="5314096" cy="401978"/>
          </a:xfrm>
        </p:grpSpPr>
        <p:sp>
          <p:nvSpPr>
            <p:cNvPr id="13" name="TextBox 44">
              <a:extLst>
                <a:ext uri="{FF2B5EF4-FFF2-40B4-BE49-F238E27FC236}">
                  <a16:creationId xmlns:a16="http://schemas.microsoft.com/office/drawing/2014/main" id="{A515EF51-A459-A353-B748-A2225E394433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주식 별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기간 별 그래프 출력</a:t>
              </a:r>
            </a:p>
          </p:txBody>
        </p:sp>
        <p:pic>
          <p:nvPicPr>
            <p:cNvPr id="14" name="그래픽 45" descr="배지 체크 표시1 단색으로 채워진">
              <a:extLst>
                <a:ext uri="{FF2B5EF4-FFF2-40B4-BE49-F238E27FC236}">
                  <a16:creationId xmlns:a16="http://schemas.microsoft.com/office/drawing/2014/main" id="{CF2435B3-1CBD-B2E0-D3AD-2A77A0994C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7714747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953B8-C0D9-17A9-A1DF-BFC97FBA3C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순서도: 대체 처리 16">
            <a:extLst>
              <a:ext uri="{FF2B5EF4-FFF2-40B4-BE49-F238E27FC236}">
                <a16:creationId xmlns:a16="http://schemas.microsoft.com/office/drawing/2014/main" id="{331F8C01-8764-9336-31C9-F762D1037344}"/>
              </a:ext>
            </a:extLst>
          </p:cNvPr>
          <p:cNvSpPr/>
          <p:nvPr/>
        </p:nvSpPr>
        <p:spPr>
          <a:xfrm>
            <a:off x="251882" y="2270436"/>
            <a:ext cx="5919020" cy="2791410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76676AE-61BA-E4FD-3098-AA6959CE4FB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47D5EA5-A16B-DD9E-80C4-6A4F168A3D84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뉴스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감정 분석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B31809B-D519-635D-A3A7-51090F5C5D7B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CC1BE2-EC4C-23C8-A9C0-E33F8E3FCC4F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579AB7C-C400-3703-A0B5-95A1385C5CA7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B2182A1-E888-F0BD-025B-A0C9DACB7F7F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222AD296-E68E-7001-B212-7A1F18574D16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293E7325-B8DB-1C17-3C86-63B36746B45D}"/>
              </a:ext>
            </a:extLst>
          </p:cNvPr>
          <p:cNvGrpSpPr/>
          <p:nvPr/>
        </p:nvGrpSpPr>
        <p:grpSpPr>
          <a:xfrm>
            <a:off x="660161" y="2914546"/>
            <a:ext cx="5314096" cy="401978"/>
            <a:chOff x="6227337" y="2193050"/>
            <a:chExt cx="5314096" cy="401978"/>
          </a:xfrm>
        </p:grpSpPr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DD11B104-522D-C1B1-058B-B5B58911CB17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 err="1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finBERT</a:t>
              </a:r>
              <a:r>
                <a:rPr kumimoji="0" lang="en-US" altLang="ko-KR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 API</a:t>
              </a: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를 이용해 </a:t>
              </a:r>
              <a:r>
                <a:rPr lang="ko-KR" altLang="en-US" sz="1500" dirty="0"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간단한 뉴스 감정 분석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8" name="그래픽 45" descr="배지 체크 표시1 단색으로 채워진">
              <a:extLst>
                <a:ext uri="{FF2B5EF4-FFF2-40B4-BE49-F238E27FC236}">
                  <a16:creationId xmlns:a16="http://schemas.microsoft.com/office/drawing/2014/main" id="{38149113-B23C-78E8-4E6E-1F63B1D41D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BBA1938C-A91E-913F-BB04-ECA14B161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440" y="2330735"/>
            <a:ext cx="5336458" cy="257586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A59809F2-6045-A868-0510-9A868EC5E52A}"/>
              </a:ext>
            </a:extLst>
          </p:cNvPr>
          <p:cNvGrpSpPr/>
          <p:nvPr/>
        </p:nvGrpSpPr>
        <p:grpSpPr>
          <a:xfrm>
            <a:off x="660161" y="3836123"/>
            <a:ext cx="5314096" cy="401978"/>
            <a:chOff x="6227337" y="2193050"/>
            <a:chExt cx="5314096" cy="401978"/>
          </a:xfrm>
        </p:grpSpPr>
        <p:sp>
          <p:nvSpPr>
            <p:cNvPr id="15" name="TextBox 44">
              <a:extLst>
                <a:ext uri="{FF2B5EF4-FFF2-40B4-BE49-F238E27FC236}">
                  <a16:creationId xmlns:a16="http://schemas.microsoft.com/office/drawing/2014/main" id="{46DD39BF-45D2-0272-FDEE-3516F4872EBD}"/>
                </a:ext>
              </a:extLst>
            </p:cNvPr>
            <p:cNvSpPr txBox="1"/>
            <p:nvPr/>
          </p:nvSpPr>
          <p:spPr>
            <a:xfrm>
              <a:off x="6746096" y="2228672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rPr>
                <a:t>사용자가 종목에 대한 투자 여부를 판단하는 데 도움을 줄 수 있음</a:t>
              </a:r>
            </a:p>
          </p:txBody>
        </p:sp>
        <p:pic>
          <p:nvPicPr>
            <p:cNvPr id="16" name="그래픽 45" descr="배지 체크 표시1 단색으로 채워진">
              <a:extLst>
                <a:ext uri="{FF2B5EF4-FFF2-40B4-BE49-F238E27FC236}">
                  <a16:creationId xmlns:a16="http://schemas.microsoft.com/office/drawing/2014/main" id="{785C7AF3-2288-75D3-14D2-456BA5E4D3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572926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2A7FD-7610-866B-89EA-12615D8DC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220726E8-A70B-82C6-75F1-09816CCFDEDD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066E0A5-E74C-F260-0308-B937DE95F464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시연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82BB59-7F11-FA04-8FE7-1433C36FA7D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64B7B5-9F1C-AE4E-6D74-33D06B0BE85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53857ED-9916-19CD-3FB4-BCE12C9336BF}"/>
              </a:ext>
            </a:extLst>
          </p:cNvPr>
          <p:cNvGrpSpPr/>
          <p:nvPr/>
        </p:nvGrpSpPr>
        <p:grpSpPr>
          <a:xfrm>
            <a:off x="10312500" y="622600"/>
            <a:ext cx="1639141" cy="470780"/>
            <a:chOff x="10440319" y="622600"/>
            <a:chExt cx="1639141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D9FA81FB-FB09-D06B-971A-6CD42E5D1A4B}"/>
                </a:ext>
              </a:extLst>
            </p:cNvPr>
            <p:cNvSpPr/>
            <p:nvPr/>
          </p:nvSpPr>
          <p:spPr>
            <a:xfrm>
              <a:off x="10440319" y="965892"/>
              <a:ext cx="163914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E03D4B5B-00EE-398E-3F8B-F4C57E7E0516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6.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추가 기능 및 시연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20C611EB-4E18-4F2B-C275-56E042F60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155" y="1698626"/>
            <a:ext cx="7155689" cy="456175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952F52-7A92-6102-735C-58453F847DE4}"/>
              </a:ext>
            </a:extLst>
          </p:cNvPr>
          <p:cNvSpPr txBox="1"/>
          <p:nvPr/>
        </p:nvSpPr>
        <p:spPr>
          <a:xfrm>
            <a:off x="534987" y="1222241"/>
            <a:ext cx="4393473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http://stock.sabu.o-r.kr/</a:t>
            </a:r>
            <a:endParaRPr kumimoji="0" lang="ko-KR" altLang="en-US" sz="20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</p:spTree>
    <p:extLst>
      <p:ext uri="{BB962C8B-B14F-4D97-AF65-F5344CB8AC3E}">
        <p14:creationId xmlns:p14="http://schemas.microsoft.com/office/powerpoint/2010/main" val="98831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2CA75-3D93-457F-C8C0-9175729CA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BC310D0-8A5A-D324-F554-DDE228703C5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4F3B3C3-27E4-2D23-6703-C0A1849581D1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문서 템플릿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6B37CF1-2D4B-0A2E-07C6-09CF2288184F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710730-73C5-1340-5906-D9EE5DEE0377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DEF149BB-2B84-F9E7-B248-1074CC10D052}"/>
              </a:ext>
            </a:extLst>
          </p:cNvPr>
          <p:cNvGrpSpPr/>
          <p:nvPr/>
        </p:nvGrpSpPr>
        <p:grpSpPr>
          <a:xfrm>
            <a:off x="11019239" y="622600"/>
            <a:ext cx="953250" cy="470780"/>
            <a:chOff x="10783265" y="622600"/>
            <a:chExt cx="953250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4D72AC8-A304-C266-C6B5-5C5EF964503D}"/>
                </a:ext>
              </a:extLst>
            </p:cNvPr>
            <p:cNvSpPr/>
            <p:nvPr/>
          </p:nvSpPr>
          <p:spPr>
            <a:xfrm>
              <a:off x="10797263" y="965892"/>
              <a:ext cx="92525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5DC8E745-52C3-44E1-02AB-FA7FC1775ED8}"/>
                </a:ext>
              </a:extLst>
            </p:cNvPr>
            <p:cNvSpPr txBox="1"/>
            <p:nvPr/>
          </p:nvSpPr>
          <p:spPr>
            <a:xfrm>
              <a:off x="10783265" y="622600"/>
              <a:ext cx="953250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문서화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7D190EC0-F106-E248-DA0F-5F9C337C9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3392" y="1565696"/>
            <a:ext cx="6385083" cy="486366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6370266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ACED42-3FB0-BF72-6A78-8EE283D6A209}"/>
              </a:ext>
            </a:extLst>
          </p:cNvPr>
          <p:cNvSpPr txBox="1"/>
          <p:nvPr/>
        </p:nvSpPr>
        <p:spPr>
          <a:xfrm>
            <a:off x="4260417" y="3005807"/>
            <a:ext cx="3671166" cy="8463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5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Q &amp; A</a:t>
            </a:r>
            <a:endParaRPr kumimoji="0" lang="ko-KR" altLang="en-US" sz="55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B6CB479-74F4-5849-4596-312D875B671A}"/>
              </a:ext>
            </a:extLst>
          </p:cNvPr>
          <p:cNvSpPr/>
          <p:nvPr/>
        </p:nvSpPr>
        <p:spPr>
          <a:xfrm>
            <a:off x="0" y="1"/>
            <a:ext cx="12192000" cy="3077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97621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948914-9478-7587-78DF-C84581A2B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90807540-EC14-0ED1-C077-4852F63741A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5504B3-0073-4B89-C61F-F80424531077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- Project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5F0243-1623-A759-2CFC-6EDD4E95A82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E9723F-66D4-F7AE-2A98-B6865366CAE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A056D96-B13F-FE35-0A87-CDFD649F0823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0DC495-B27A-8B41-3E5A-FD1780311C76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9F00227A-EA46-E5C2-5328-47172C505BB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grpSp>
        <p:nvGrpSpPr>
          <p:cNvPr id="307" name="그룹 306">
            <a:extLst>
              <a:ext uri="{FF2B5EF4-FFF2-40B4-BE49-F238E27FC236}">
                <a16:creationId xmlns:a16="http://schemas.microsoft.com/office/drawing/2014/main" id="{70437A9B-D44C-9765-6D2A-DC1202E61FE0}"/>
              </a:ext>
            </a:extLst>
          </p:cNvPr>
          <p:cNvGrpSpPr/>
          <p:nvPr/>
        </p:nvGrpSpPr>
        <p:grpSpPr>
          <a:xfrm>
            <a:off x="6741117" y="1683319"/>
            <a:ext cx="5196103" cy="3687804"/>
            <a:chOff x="5683588" y="1683318"/>
            <a:chExt cx="5412151" cy="3841139"/>
          </a:xfrm>
        </p:grpSpPr>
        <p:grpSp>
          <p:nvGrpSpPr>
            <p:cNvPr id="270" name="그룹 269">
              <a:extLst>
                <a:ext uri="{FF2B5EF4-FFF2-40B4-BE49-F238E27FC236}">
                  <a16:creationId xmlns:a16="http://schemas.microsoft.com/office/drawing/2014/main" id="{9AB4EF5B-A4FA-A2A5-7EEE-7CC155DC5EE8}"/>
                </a:ext>
              </a:extLst>
            </p:cNvPr>
            <p:cNvGrpSpPr/>
            <p:nvPr/>
          </p:nvGrpSpPr>
          <p:grpSpPr>
            <a:xfrm>
              <a:off x="5683588" y="4851357"/>
              <a:ext cx="937532" cy="673100"/>
              <a:chOff x="6981181" y="2654300"/>
              <a:chExt cx="742950" cy="533400"/>
            </a:xfrm>
          </p:grpSpPr>
          <p:sp>
            <p:nvSpPr>
              <p:cNvPr id="268" name="자유형: 도형 267">
                <a:extLst>
                  <a:ext uri="{FF2B5EF4-FFF2-40B4-BE49-F238E27FC236}">
                    <a16:creationId xmlns:a16="http://schemas.microsoft.com/office/drawing/2014/main" id="{7FB91FF8-DED4-BA86-30E6-E9C6AD85E808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9" name="자유형: 도형 268">
                <a:extLst>
                  <a:ext uri="{FF2B5EF4-FFF2-40B4-BE49-F238E27FC236}">
                    <a16:creationId xmlns:a16="http://schemas.microsoft.com/office/drawing/2014/main" id="{D0315A4E-D214-8BC1-9051-A92C6B8F1B4F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FE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271" name="그룹 270">
              <a:extLst>
                <a:ext uri="{FF2B5EF4-FFF2-40B4-BE49-F238E27FC236}">
                  <a16:creationId xmlns:a16="http://schemas.microsoft.com/office/drawing/2014/main" id="{5297CE9F-A9D4-99E7-966B-099FF9652E0F}"/>
                </a:ext>
              </a:extLst>
            </p:cNvPr>
            <p:cNvGrpSpPr/>
            <p:nvPr/>
          </p:nvGrpSpPr>
          <p:grpSpPr>
            <a:xfrm>
              <a:off x="7902868" y="4851356"/>
              <a:ext cx="937532" cy="673100"/>
              <a:chOff x="6981181" y="2654300"/>
              <a:chExt cx="742950" cy="533400"/>
            </a:xfrm>
          </p:grpSpPr>
          <p:sp>
            <p:nvSpPr>
              <p:cNvPr id="272" name="자유형: 도형 271">
                <a:extLst>
                  <a:ext uri="{FF2B5EF4-FFF2-40B4-BE49-F238E27FC236}">
                    <a16:creationId xmlns:a16="http://schemas.microsoft.com/office/drawing/2014/main" id="{29F6B6FA-456B-6300-711B-F8F50B75C8A6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73" name="자유형: 도형 272">
                <a:extLst>
                  <a:ext uri="{FF2B5EF4-FFF2-40B4-BE49-F238E27FC236}">
                    <a16:creationId xmlns:a16="http://schemas.microsoft.com/office/drawing/2014/main" id="{96EDAD9D-AF57-3FBF-0B21-A39D36A582FF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Docs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274" name="그룹 273">
              <a:extLst>
                <a:ext uri="{FF2B5EF4-FFF2-40B4-BE49-F238E27FC236}">
                  <a16:creationId xmlns:a16="http://schemas.microsoft.com/office/drawing/2014/main" id="{3F28BC1C-222D-24DB-F3B1-79325E0E441F}"/>
                </a:ext>
              </a:extLst>
            </p:cNvPr>
            <p:cNvGrpSpPr/>
            <p:nvPr/>
          </p:nvGrpSpPr>
          <p:grpSpPr>
            <a:xfrm>
              <a:off x="10158207" y="4851357"/>
              <a:ext cx="937532" cy="673100"/>
              <a:chOff x="6981181" y="2654300"/>
              <a:chExt cx="742950" cy="533400"/>
            </a:xfrm>
          </p:grpSpPr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C88F3DB-0B8A-DF1C-849C-4B02F23AC474}"/>
                  </a:ext>
                </a:extLst>
              </p:cNvPr>
              <p:cNvSpPr/>
              <p:nvPr/>
            </p:nvSpPr>
            <p:spPr>
              <a:xfrm>
                <a:off x="6981181" y="2654300"/>
                <a:ext cx="666750" cy="504834"/>
              </a:xfrm>
              <a:custGeom>
                <a:avLst/>
                <a:gdLst>
                  <a:gd name="connsiteX0" fmla="*/ 189548 w 666750"/>
                  <a:gd name="connsiteY0" fmla="*/ 161925 h 504834"/>
                  <a:gd name="connsiteX1" fmla="*/ 666750 w 666750"/>
                  <a:gd name="connsiteY1" fmla="*/ 161925 h 504834"/>
                  <a:gd name="connsiteX2" fmla="*/ 666750 w 666750"/>
                  <a:gd name="connsiteY2" fmla="*/ 114300 h 504834"/>
                  <a:gd name="connsiteX3" fmla="*/ 628650 w 666750"/>
                  <a:gd name="connsiteY3" fmla="*/ 76200 h 504834"/>
                  <a:gd name="connsiteX4" fmla="*/ 342900 w 666750"/>
                  <a:gd name="connsiteY4" fmla="*/ 76200 h 504834"/>
                  <a:gd name="connsiteX5" fmla="*/ 238125 w 666750"/>
                  <a:gd name="connsiteY5" fmla="*/ 6668 h 504834"/>
                  <a:gd name="connsiteX6" fmla="*/ 217170 w 666750"/>
                  <a:gd name="connsiteY6" fmla="*/ 0 h 504834"/>
                  <a:gd name="connsiteX7" fmla="*/ 38100 w 666750"/>
                  <a:gd name="connsiteY7" fmla="*/ 0 h 504834"/>
                  <a:gd name="connsiteX8" fmla="*/ 0 w 666750"/>
                  <a:gd name="connsiteY8" fmla="*/ 38100 h 504834"/>
                  <a:gd name="connsiteX9" fmla="*/ 0 w 666750"/>
                  <a:gd name="connsiteY9" fmla="*/ 504825 h 504834"/>
                  <a:gd name="connsiteX10" fmla="*/ 122873 w 666750"/>
                  <a:gd name="connsiteY10" fmla="*/ 206693 h 504834"/>
                  <a:gd name="connsiteX11" fmla="*/ 189548 w 666750"/>
                  <a:gd name="connsiteY11" fmla="*/ 161925 h 50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6750" h="504834">
                    <a:moveTo>
                      <a:pt x="189548" y="161925"/>
                    </a:moveTo>
                    <a:lnTo>
                      <a:pt x="666750" y="161925"/>
                    </a:lnTo>
                    <a:lnTo>
                      <a:pt x="666750" y="114300"/>
                    </a:lnTo>
                    <a:cubicBezTo>
                      <a:pt x="666750" y="93345"/>
                      <a:pt x="649605" y="76200"/>
                      <a:pt x="628650" y="76200"/>
                    </a:cubicBezTo>
                    <a:lnTo>
                      <a:pt x="342900" y="76200"/>
                    </a:lnTo>
                    <a:lnTo>
                      <a:pt x="238125" y="6668"/>
                    </a:lnTo>
                    <a:cubicBezTo>
                      <a:pt x="231458" y="2857"/>
                      <a:pt x="224790" y="0"/>
                      <a:pt x="217170" y="0"/>
                    </a:cubicBezTo>
                    <a:lnTo>
                      <a:pt x="38100" y="0"/>
                    </a:lnTo>
                    <a:cubicBezTo>
                      <a:pt x="17145" y="0"/>
                      <a:pt x="0" y="17145"/>
                      <a:pt x="0" y="38100"/>
                    </a:cubicBezTo>
                    <a:lnTo>
                      <a:pt x="0" y="504825"/>
                    </a:lnTo>
                    <a:cubicBezTo>
                      <a:pt x="0" y="506730"/>
                      <a:pt x="122873" y="206693"/>
                      <a:pt x="122873" y="206693"/>
                    </a:cubicBezTo>
                    <a:cubicBezTo>
                      <a:pt x="134303" y="180023"/>
                      <a:pt x="160020" y="161925"/>
                      <a:pt x="189548" y="1619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76" name="자유형: 도형 275">
                <a:extLst>
                  <a:ext uri="{FF2B5EF4-FFF2-40B4-BE49-F238E27FC236}">
                    <a16:creationId xmlns:a16="http://schemas.microsoft.com/office/drawing/2014/main" id="{E7EE3DBF-1BE5-6A07-D9E3-43E2DBF97DA2}"/>
                  </a:ext>
                </a:extLst>
              </p:cNvPr>
              <p:cNvSpPr/>
              <p:nvPr/>
            </p:nvSpPr>
            <p:spPr>
              <a:xfrm>
                <a:off x="7009756" y="2854325"/>
                <a:ext cx="714375" cy="333375"/>
              </a:xfrm>
              <a:custGeom>
                <a:avLst/>
                <a:gdLst>
                  <a:gd name="connsiteX0" fmla="*/ 714375 w 714375"/>
                  <a:gd name="connsiteY0" fmla="*/ 38100 h 333375"/>
                  <a:gd name="connsiteX1" fmla="*/ 680085 w 714375"/>
                  <a:gd name="connsiteY1" fmla="*/ 0 h 333375"/>
                  <a:gd name="connsiteX2" fmla="*/ 160973 w 714375"/>
                  <a:gd name="connsiteY2" fmla="*/ 0 h 333375"/>
                  <a:gd name="connsiteX3" fmla="*/ 128588 w 714375"/>
                  <a:gd name="connsiteY3" fmla="*/ 20955 h 333375"/>
                  <a:gd name="connsiteX4" fmla="*/ 0 w 714375"/>
                  <a:gd name="connsiteY4" fmla="*/ 333375 h 333375"/>
                  <a:gd name="connsiteX5" fmla="*/ 581025 w 714375"/>
                  <a:gd name="connsiteY5" fmla="*/ 333375 h 333375"/>
                  <a:gd name="connsiteX6" fmla="*/ 710565 w 714375"/>
                  <a:gd name="connsiteY6" fmla="*/ 55245 h 333375"/>
                  <a:gd name="connsiteX7" fmla="*/ 714375 w 714375"/>
                  <a:gd name="connsiteY7" fmla="*/ 38100 h 333375"/>
                  <a:gd name="connsiteX8" fmla="*/ 714375 w 714375"/>
                  <a:gd name="connsiteY8" fmla="*/ 38100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4375" h="333375">
                    <a:moveTo>
                      <a:pt x="714375" y="38100"/>
                    </a:moveTo>
                    <a:cubicBezTo>
                      <a:pt x="714375" y="18098"/>
                      <a:pt x="700088" y="1905"/>
                      <a:pt x="680085" y="0"/>
                    </a:cubicBezTo>
                    <a:lnTo>
                      <a:pt x="160973" y="0"/>
                    </a:lnTo>
                    <a:cubicBezTo>
                      <a:pt x="146685" y="0"/>
                      <a:pt x="134303" y="8573"/>
                      <a:pt x="128588" y="20955"/>
                    </a:cubicBezTo>
                    <a:lnTo>
                      <a:pt x="0" y="333375"/>
                    </a:lnTo>
                    <a:lnTo>
                      <a:pt x="581025" y="333375"/>
                    </a:lnTo>
                    <a:lnTo>
                      <a:pt x="710565" y="55245"/>
                    </a:lnTo>
                    <a:cubicBezTo>
                      <a:pt x="713423" y="49530"/>
                      <a:pt x="714375" y="43815"/>
                      <a:pt x="714375" y="38100"/>
                    </a:cubicBezTo>
                    <a:lnTo>
                      <a:pt x="714375" y="3810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+mn-ea"/>
                  </a:rPr>
                  <a:t>BE</a:t>
                </a:r>
                <a:endParaRPr lang="ko-KR" altLang="en-US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306" name="그룹 305">
              <a:extLst>
                <a:ext uri="{FF2B5EF4-FFF2-40B4-BE49-F238E27FC236}">
                  <a16:creationId xmlns:a16="http://schemas.microsoft.com/office/drawing/2014/main" id="{EDAD9FC3-39D2-3C1C-595F-2636F0F80389}"/>
                </a:ext>
              </a:extLst>
            </p:cNvPr>
            <p:cNvGrpSpPr/>
            <p:nvPr/>
          </p:nvGrpSpPr>
          <p:grpSpPr>
            <a:xfrm>
              <a:off x="7353725" y="1683318"/>
              <a:ext cx="2035819" cy="1362714"/>
              <a:chOff x="7353725" y="1683318"/>
              <a:chExt cx="2035819" cy="1362714"/>
            </a:xfrm>
          </p:grpSpPr>
          <p:pic>
            <p:nvPicPr>
              <p:cNvPr id="278" name="그래픽 277" descr="모임 단색으로 채워진">
                <a:extLst>
                  <a:ext uri="{FF2B5EF4-FFF2-40B4-BE49-F238E27FC236}">
                    <a16:creationId xmlns:a16="http://schemas.microsoft.com/office/drawing/2014/main" id="{26CCBF4A-E1DD-9A74-8573-10C8A92F11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914435" y="2131632"/>
                <a:ext cx="914400" cy="914400"/>
              </a:xfrm>
              <a:prstGeom prst="rect">
                <a:avLst/>
              </a:prstGeom>
            </p:spPr>
          </p:pic>
          <p:sp>
            <p:nvSpPr>
              <p:cNvPr id="279" name="TextBox 44">
                <a:extLst>
                  <a:ext uri="{FF2B5EF4-FFF2-40B4-BE49-F238E27FC236}">
                    <a16:creationId xmlns:a16="http://schemas.microsoft.com/office/drawing/2014/main" id="{3929C6F4-652C-217C-68F4-4413561946F6}"/>
                  </a:ext>
                </a:extLst>
              </p:cNvPr>
              <p:cNvSpPr txBox="1"/>
              <p:nvPr/>
            </p:nvSpPr>
            <p:spPr>
              <a:xfrm>
                <a:off x="7353725" y="1683318"/>
                <a:ext cx="2035819" cy="45288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ctr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SABU-Project</a:t>
                </a:r>
                <a:endParaRPr kumimoji="0" lang="ko-KR" altLang="en-US" sz="2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</p:grpSp>
        <p:cxnSp>
          <p:nvCxnSpPr>
            <p:cNvPr id="285" name="직선 연결선 284">
              <a:extLst>
                <a:ext uri="{FF2B5EF4-FFF2-40B4-BE49-F238E27FC236}">
                  <a16:creationId xmlns:a16="http://schemas.microsoft.com/office/drawing/2014/main" id="{906A73F3-C0EB-45AE-FA12-9B10C9E757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63741" y="3056417"/>
              <a:ext cx="1633218" cy="1554013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직선 연결선 290">
              <a:extLst>
                <a:ext uri="{FF2B5EF4-FFF2-40B4-BE49-F238E27FC236}">
                  <a16:creationId xmlns:a16="http://schemas.microsoft.com/office/drawing/2014/main" id="{9E145C46-0BE3-BD8C-CA2D-9C95D927B26B}"/>
                </a:ext>
              </a:extLst>
            </p:cNvPr>
            <p:cNvCxnSpPr>
              <a:cxnSpLocks/>
            </p:cNvCxnSpPr>
            <p:nvPr/>
          </p:nvCxnSpPr>
          <p:spPr>
            <a:xfrm>
              <a:off x="8828835" y="3056417"/>
              <a:ext cx="1733228" cy="1579601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직선 연결선 293">
              <a:extLst>
                <a:ext uri="{FF2B5EF4-FFF2-40B4-BE49-F238E27FC236}">
                  <a16:creationId xmlns:a16="http://schemas.microsoft.com/office/drawing/2014/main" id="{9FFE5F41-778B-0847-E01F-FCB01800B93A}"/>
                </a:ext>
              </a:extLst>
            </p:cNvPr>
            <p:cNvCxnSpPr>
              <a:cxnSpLocks/>
            </p:cNvCxnSpPr>
            <p:nvPr/>
          </p:nvCxnSpPr>
          <p:spPr>
            <a:xfrm>
              <a:off x="8353897" y="3046032"/>
              <a:ext cx="18000" cy="1691149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3" name="그룹 322">
            <a:extLst>
              <a:ext uri="{FF2B5EF4-FFF2-40B4-BE49-F238E27FC236}">
                <a16:creationId xmlns:a16="http://schemas.microsoft.com/office/drawing/2014/main" id="{0EC1E40D-6652-6235-43DB-06ED9E9403D3}"/>
              </a:ext>
            </a:extLst>
          </p:cNvPr>
          <p:cNvGrpSpPr/>
          <p:nvPr/>
        </p:nvGrpSpPr>
        <p:grpSpPr>
          <a:xfrm>
            <a:off x="309895" y="1740807"/>
            <a:ext cx="6065818" cy="4185232"/>
            <a:chOff x="309895" y="1740807"/>
            <a:chExt cx="6065818" cy="4185232"/>
          </a:xfrm>
        </p:grpSpPr>
        <p:grpSp>
          <p:nvGrpSpPr>
            <p:cNvPr id="315" name="그룹 314">
              <a:extLst>
                <a:ext uri="{FF2B5EF4-FFF2-40B4-BE49-F238E27FC236}">
                  <a16:creationId xmlns:a16="http://schemas.microsoft.com/office/drawing/2014/main" id="{C5B5466A-CA83-A606-1699-182366E15B61}"/>
                </a:ext>
              </a:extLst>
            </p:cNvPr>
            <p:cNvGrpSpPr/>
            <p:nvPr/>
          </p:nvGrpSpPr>
          <p:grpSpPr>
            <a:xfrm>
              <a:off x="309895" y="1740807"/>
              <a:ext cx="6065818" cy="4185232"/>
              <a:chOff x="-69151" y="4111575"/>
              <a:chExt cx="6065818" cy="4185232"/>
            </a:xfrm>
          </p:grpSpPr>
          <p:sp>
            <p:nvSpPr>
              <p:cNvPr id="308" name="순서도: 대체 처리 307">
                <a:extLst>
                  <a:ext uri="{FF2B5EF4-FFF2-40B4-BE49-F238E27FC236}">
                    <a16:creationId xmlns:a16="http://schemas.microsoft.com/office/drawing/2014/main" id="{C609C4AC-7444-5814-0F14-C68AA659C6C1}"/>
                  </a:ext>
                </a:extLst>
              </p:cNvPr>
              <p:cNvSpPr/>
              <p:nvPr/>
            </p:nvSpPr>
            <p:spPr>
              <a:xfrm>
                <a:off x="-69151" y="4111575"/>
                <a:ext cx="6065818" cy="4185232"/>
              </a:xfrm>
              <a:prstGeom prst="flowChartAlternateProcess">
                <a:avLst/>
              </a:prstGeom>
              <a:solidFill>
                <a:schemeClr val="accent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prstClr val="white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60" name="TextBox 259">
                <a:extLst>
                  <a:ext uri="{FF2B5EF4-FFF2-40B4-BE49-F238E27FC236}">
                    <a16:creationId xmlns:a16="http://schemas.microsoft.com/office/drawing/2014/main" id="{98B98432-57EE-9896-46A2-1733B009C8B4}"/>
                  </a:ext>
                </a:extLst>
              </p:cNvPr>
              <p:cNvSpPr txBox="1"/>
              <p:nvPr/>
            </p:nvSpPr>
            <p:spPr>
              <a:xfrm>
                <a:off x="697279" y="4324976"/>
                <a:ext cx="4532958" cy="307777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0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Project</a:t>
                </a:r>
                <a:r>
                  <a:rPr kumimoji="0" lang="ko-KR" altLang="en-US" sz="20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를 생성하여 작업 리스트 관리</a:t>
                </a:r>
                <a:endParaRPr kumimoji="0" lang="en-US" altLang="ko-KR" sz="2000" b="1" i="0" u="none" strike="noStrike" kern="1200" cap="none" spc="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309" name="그룹 308">
              <a:extLst>
                <a:ext uri="{FF2B5EF4-FFF2-40B4-BE49-F238E27FC236}">
                  <a16:creationId xmlns:a16="http://schemas.microsoft.com/office/drawing/2014/main" id="{CB590D1E-C7A2-75D6-66CF-D1A2A9D4D758}"/>
                </a:ext>
              </a:extLst>
            </p:cNvPr>
            <p:cNvGrpSpPr/>
            <p:nvPr/>
          </p:nvGrpSpPr>
          <p:grpSpPr>
            <a:xfrm>
              <a:off x="503757" y="3374667"/>
              <a:ext cx="5304263" cy="401978"/>
              <a:chOff x="6227337" y="2193050"/>
              <a:chExt cx="5304263" cy="401978"/>
            </a:xfrm>
          </p:grpSpPr>
          <p:sp>
            <p:nvSpPr>
              <p:cNvPr id="310" name="TextBox 44">
                <a:extLst>
                  <a:ext uri="{FF2B5EF4-FFF2-40B4-BE49-F238E27FC236}">
                    <a16:creationId xmlns:a16="http://schemas.microsoft.com/office/drawing/2014/main" id="{FA94CE55-3877-BED1-0397-E6CA1FCC2773}"/>
                  </a:ext>
                </a:extLst>
              </p:cNvPr>
              <p:cNvSpPr txBox="1"/>
              <p:nvPr/>
            </p:nvSpPr>
            <p:spPr>
              <a:xfrm>
                <a:off x="6736263" y="2258168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어떤 일을 하거나 작업이 필요한 것은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SABU-Project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→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+mn-ea"/>
                    <a:ea typeface="+mn-ea"/>
                    <a:cs typeface="Pretendard Light"/>
                  </a:rPr>
                  <a:t>이슈 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  <p:pic>
            <p:nvPicPr>
              <p:cNvPr id="311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3BC411F9-6F4D-F341-4D62-3A820AB112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322" name="그룹 321">
              <a:extLst>
                <a:ext uri="{FF2B5EF4-FFF2-40B4-BE49-F238E27FC236}">
                  <a16:creationId xmlns:a16="http://schemas.microsoft.com/office/drawing/2014/main" id="{5DC6E7D4-33F1-7C0D-49C8-064A3502FAD3}"/>
                </a:ext>
              </a:extLst>
            </p:cNvPr>
            <p:cNvGrpSpPr/>
            <p:nvPr/>
          </p:nvGrpSpPr>
          <p:grpSpPr>
            <a:xfrm>
              <a:off x="503757" y="4270479"/>
              <a:ext cx="5304263" cy="1194059"/>
              <a:chOff x="389457" y="3747176"/>
              <a:chExt cx="5304263" cy="1194059"/>
            </a:xfrm>
          </p:grpSpPr>
          <p:sp>
            <p:nvSpPr>
              <p:cNvPr id="313" name="TextBox 44">
                <a:extLst>
                  <a:ext uri="{FF2B5EF4-FFF2-40B4-BE49-F238E27FC236}">
                    <a16:creationId xmlns:a16="http://schemas.microsoft.com/office/drawing/2014/main" id="{CA9FB898-3E11-EBFA-C39D-D2D0974EB1E0}"/>
                  </a:ext>
                </a:extLst>
              </p:cNvPr>
              <p:cNvSpPr txBox="1"/>
              <p:nvPr/>
            </p:nvSpPr>
            <p:spPr>
              <a:xfrm>
                <a:off x="898383" y="3769247"/>
                <a:ext cx="4795337" cy="117198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하위에 각각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Frontend, Backend, Docs </a:t>
                </a:r>
                <a:r>
                  <a:rPr lang="ko-KR" altLang="en-US" sz="1500" dirty="0" err="1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레포지토리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존재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Frontend : Front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와 관련한 논의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코드 작성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등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Backend : Back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과 관련한 논의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코드 작성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등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- Docs :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모든 프로젝트 관리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문서 작업 시행</a:t>
                </a:r>
                <a:endPara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</a:endParaRPr>
              </a:p>
            </p:txBody>
          </p:sp>
          <p:pic>
            <p:nvPicPr>
              <p:cNvPr id="314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8DF503C0-1865-349D-1ED3-0387A5FA8D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389457" y="3747176"/>
                <a:ext cx="401978" cy="401978"/>
              </a:xfrm>
              <a:prstGeom prst="rect">
                <a:avLst/>
              </a:prstGeom>
            </p:spPr>
          </p:pic>
        </p:grpSp>
        <p:grpSp>
          <p:nvGrpSpPr>
            <p:cNvPr id="316" name="그룹 315">
              <a:extLst>
                <a:ext uri="{FF2B5EF4-FFF2-40B4-BE49-F238E27FC236}">
                  <a16:creationId xmlns:a16="http://schemas.microsoft.com/office/drawing/2014/main" id="{29B0FF85-95A8-78F5-BDEF-7C49E1E295CB}"/>
                </a:ext>
              </a:extLst>
            </p:cNvPr>
            <p:cNvGrpSpPr/>
            <p:nvPr/>
          </p:nvGrpSpPr>
          <p:grpSpPr>
            <a:xfrm>
              <a:off x="503757" y="2478855"/>
              <a:ext cx="5304263" cy="401978"/>
              <a:chOff x="6227337" y="2193050"/>
              <a:chExt cx="5304263" cy="401978"/>
            </a:xfrm>
          </p:grpSpPr>
          <p:sp>
            <p:nvSpPr>
              <p:cNvPr id="317" name="TextBox 44">
                <a:extLst>
                  <a:ext uri="{FF2B5EF4-FFF2-40B4-BE49-F238E27FC236}">
                    <a16:creationId xmlns:a16="http://schemas.microsoft.com/office/drawing/2014/main" id="{4C6FD3A5-5631-C479-CBA7-34BBDD3D2FB5}"/>
                  </a:ext>
                </a:extLst>
              </p:cNvPr>
              <p:cNvSpPr txBox="1"/>
              <p:nvPr/>
            </p:nvSpPr>
            <p:spPr>
              <a:xfrm>
                <a:off x="6736263" y="2258168"/>
                <a:ext cx="4795337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전반적인 작업의 진행 상황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latin typeface="+mn-ea"/>
                    <a:ea typeface="+mn-ea"/>
                  </a:rPr>
                  <a:t>완료 상태 등 한눈에 볼 수 있음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+mn-ea"/>
                  <a:ea typeface="+mn-ea"/>
                  <a:cs typeface="Pretendard Light"/>
                </a:endParaRPr>
              </a:p>
            </p:txBody>
          </p:sp>
          <p:pic>
            <p:nvPicPr>
              <p:cNvPr id="318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87D3E529-D197-93EE-2255-55A809B9C4D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tretch>
                <a:fillRect/>
              </a:stretch>
            </p:blipFill>
            <p:spPr>
              <a:xfrm>
                <a:off x="6227337" y="2193050"/>
                <a:ext cx="401978" cy="40197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6779506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D6521D-6710-38F8-2FE2-9269B3326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B3BB1F8-CF32-C2C9-3514-46568E1E8461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5F4B597-97C6-E0E6-053B-D3AD7782EF0B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코드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D725226-39EC-FA36-4F7A-072AC099AD1A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3F8B3A-8058-1946-7ACF-87965E4FD25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AB5A619-91C2-3B91-D0D7-0549CAFB3224}"/>
              </a:ext>
            </a:extLst>
          </p:cNvPr>
          <p:cNvGrpSpPr/>
          <p:nvPr/>
        </p:nvGrpSpPr>
        <p:grpSpPr>
          <a:xfrm>
            <a:off x="331120" y="1263568"/>
            <a:ext cx="5079080" cy="4512128"/>
            <a:chOff x="5574132" y="1276268"/>
            <a:chExt cx="5079080" cy="451212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7A09C943-EFCB-6295-995B-C8F2C680C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74132" y="1728795"/>
              <a:ext cx="5079080" cy="4059601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8D54492-A8C3-3012-7AF1-67A21826E59D}"/>
                </a:ext>
              </a:extLst>
            </p:cNvPr>
            <p:cNvSpPr txBox="1"/>
            <p:nvPr/>
          </p:nvSpPr>
          <p:spPr>
            <a:xfrm>
              <a:off x="5847193" y="1276268"/>
              <a:ext cx="4532958" cy="3847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Frontend</a:t>
              </a:r>
              <a:endParaRPr kumimoji="0" lang="ko-KR" altLang="en-US" sz="2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8" name="순서도: 대체 처리 7">
            <a:extLst>
              <a:ext uri="{FF2B5EF4-FFF2-40B4-BE49-F238E27FC236}">
                <a16:creationId xmlns:a16="http://schemas.microsoft.com/office/drawing/2014/main" id="{A9421FB3-9A72-9DB3-8232-F2796C5B2743}"/>
              </a:ext>
            </a:extLst>
          </p:cNvPr>
          <p:cNvSpPr/>
          <p:nvPr/>
        </p:nvSpPr>
        <p:spPr>
          <a:xfrm>
            <a:off x="5795062" y="1716095"/>
            <a:ext cx="6065818" cy="4185232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F928626-95CD-9BCC-DF00-3301FF6BF14A}"/>
              </a:ext>
            </a:extLst>
          </p:cNvPr>
          <p:cNvGrpSpPr/>
          <p:nvPr/>
        </p:nvGrpSpPr>
        <p:grpSpPr>
          <a:xfrm>
            <a:off x="6227337" y="2373771"/>
            <a:ext cx="5304263" cy="401978"/>
            <a:chOff x="6227337" y="2193050"/>
            <a:chExt cx="5304263" cy="401978"/>
          </a:xfrm>
        </p:grpSpPr>
        <p:sp>
          <p:nvSpPr>
            <p:cNvPr id="17" name="TextBox 44">
              <a:extLst>
                <a:ext uri="{FF2B5EF4-FFF2-40B4-BE49-F238E27FC236}">
                  <a16:creationId xmlns:a16="http://schemas.microsoft.com/office/drawing/2014/main" id="{EC628190-91EE-A1BD-3349-47EEB9CF2F27}"/>
                </a:ext>
              </a:extLst>
            </p:cNvPr>
            <p:cNvSpPr txBox="1"/>
            <p:nvPr/>
          </p:nvSpPr>
          <p:spPr>
            <a:xfrm>
              <a:off x="6736263" y="2258168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사용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언어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: JavaScript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8" name="그래픽 45" descr="배지 체크 표시1 단색으로 채워진">
              <a:extLst>
                <a:ext uri="{FF2B5EF4-FFF2-40B4-BE49-F238E27FC236}">
                  <a16:creationId xmlns:a16="http://schemas.microsoft.com/office/drawing/2014/main" id="{EB773D7F-51F8-3044-500D-EE04B75FE1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193050"/>
              <a:ext cx="401978" cy="40197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3A9BF07-3EFF-4EE2-775B-09A1C85145C6}"/>
              </a:ext>
            </a:extLst>
          </p:cNvPr>
          <p:cNvGrpSpPr/>
          <p:nvPr/>
        </p:nvGrpSpPr>
        <p:grpSpPr>
          <a:xfrm>
            <a:off x="6227337" y="3350932"/>
            <a:ext cx="5304263" cy="401978"/>
            <a:chOff x="6227337" y="2759866"/>
            <a:chExt cx="5304263" cy="401978"/>
          </a:xfrm>
        </p:grpSpPr>
        <p:sp>
          <p:nvSpPr>
            <p:cNvPr id="19" name="TextBox 44">
              <a:extLst>
                <a:ext uri="{FF2B5EF4-FFF2-40B4-BE49-F238E27FC236}">
                  <a16:creationId xmlns:a16="http://schemas.microsoft.com/office/drawing/2014/main" id="{EF5C69BB-26F3-955E-9CF4-23A158D45239}"/>
                </a:ext>
              </a:extLst>
            </p:cNvPr>
            <p:cNvSpPr txBox="1"/>
            <p:nvPr/>
          </p:nvSpPr>
          <p:spPr>
            <a:xfrm>
              <a:off x="6736263" y="2824984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들여쓰기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함수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/</a:t>
              </a: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변수명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컴포넌트명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파일명 등 기본 규칙 지정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0" name="그래픽 45" descr="배지 체크 표시1 단색으로 채워진">
              <a:extLst>
                <a:ext uri="{FF2B5EF4-FFF2-40B4-BE49-F238E27FC236}">
                  <a16:creationId xmlns:a16="http://schemas.microsoft.com/office/drawing/2014/main" id="{B7B6F247-DA12-25EC-79D8-1D2B62F54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2759866"/>
              <a:ext cx="401978" cy="401978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8A6DCB1-FF63-C3ED-69DC-8D05E02A6D42}"/>
              </a:ext>
            </a:extLst>
          </p:cNvPr>
          <p:cNvGrpSpPr/>
          <p:nvPr/>
        </p:nvGrpSpPr>
        <p:grpSpPr>
          <a:xfrm>
            <a:off x="6227337" y="4328092"/>
            <a:ext cx="5304263" cy="401978"/>
            <a:chOff x="6227337" y="4328092"/>
            <a:chExt cx="5304263" cy="401978"/>
          </a:xfrm>
        </p:grpSpPr>
        <p:sp>
          <p:nvSpPr>
            <p:cNvPr id="21" name="TextBox 44">
              <a:extLst>
                <a:ext uri="{FF2B5EF4-FFF2-40B4-BE49-F238E27FC236}">
                  <a16:creationId xmlns:a16="http://schemas.microsoft.com/office/drawing/2014/main" id="{A9E1C883-388A-7F18-9A74-212742410090}"/>
                </a:ext>
              </a:extLst>
            </p:cNvPr>
            <p:cNvSpPr txBox="1"/>
            <p:nvPr/>
          </p:nvSpPr>
          <p:spPr>
            <a:xfrm>
              <a:off x="6736263" y="4393210"/>
              <a:ext cx="4795337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Frontend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코드 컨벤션 예시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2" name="그래픽 45" descr="배지 체크 표시1 단색으로 채워진">
              <a:extLst>
                <a:ext uri="{FF2B5EF4-FFF2-40B4-BE49-F238E27FC236}">
                  <a16:creationId xmlns:a16="http://schemas.microsoft.com/office/drawing/2014/main" id="{6FBFE2A6-954E-E9FB-9453-DB484E64A4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227337" y="4328092"/>
              <a:ext cx="401978" cy="401978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B376398-1E9A-4C09-2B58-278ABCE871D7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097CEB8-2FF1-CC40-010A-91F85D7684C6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8" name="TextBox 2">
              <a:extLst>
                <a:ext uri="{FF2B5EF4-FFF2-40B4-BE49-F238E27FC236}">
                  <a16:creationId xmlns:a16="http://schemas.microsoft.com/office/drawing/2014/main" id="{7F729C50-E977-A099-45F2-DDE653F63595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254313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68CA82-1EC3-EE4B-5A79-D07F86D8D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6FA3D9C-0231-0612-5056-4CB936696AC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782CFBC-3B62-1A07-5EDA-F006355B1067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4E72530-864B-4A78-123C-18D50A7816A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61A5BA-1C14-BE62-E1C6-44D499A7023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9D09804-8D8D-49F0-6D6C-62AF03ADA100}"/>
              </a:ext>
            </a:extLst>
          </p:cNvPr>
          <p:cNvGrpSpPr/>
          <p:nvPr/>
        </p:nvGrpSpPr>
        <p:grpSpPr>
          <a:xfrm>
            <a:off x="1197662" y="1633796"/>
            <a:ext cx="9796676" cy="4194568"/>
            <a:chOff x="1197662" y="1331716"/>
            <a:chExt cx="9796676" cy="4194568"/>
          </a:xfrm>
        </p:grpSpPr>
        <p:sp>
          <p:nvSpPr>
            <p:cNvPr id="7" name="순서도: 대체 처리 6">
              <a:extLst>
                <a:ext uri="{FF2B5EF4-FFF2-40B4-BE49-F238E27FC236}">
                  <a16:creationId xmlns:a16="http://schemas.microsoft.com/office/drawing/2014/main" id="{97021C51-2E3C-3A73-581A-6DC4FA426576}"/>
                </a:ext>
              </a:extLst>
            </p:cNvPr>
            <p:cNvSpPr/>
            <p:nvPr/>
          </p:nvSpPr>
          <p:spPr>
            <a:xfrm>
              <a:off x="1197662" y="1331716"/>
              <a:ext cx="9796676" cy="4194568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86EAE67-2476-7527-BDD5-C1D932321E12}"/>
                </a:ext>
              </a:extLst>
            </p:cNvPr>
            <p:cNvGrpSpPr/>
            <p:nvPr/>
          </p:nvGrpSpPr>
          <p:grpSpPr>
            <a:xfrm>
              <a:off x="1654189" y="1669345"/>
              <a:ext cx="8920650" cy="384721"/>
              <a:chOff x="1654189" y="1669345"/>
              <a:chExt cx="8920650" cy="384721"/>
            </a:xfrm>
          </p:grpSpPr>
          <p:sp>
            <p:nvSpPr>
              <p:cNvPr id="11" name="TextBox 44">
                <a:extLst>
                  <a:ext uri="{FF2B5EF4-FFF2-40B4-BE49-F238E27FC236}">
                    <a16:creationId xmlns:a16="http://schemas.microsoft.com/office/drawing/2014/main" id="{AFF989AF-4FE4-90BC-B3B2-2EA63D859BD6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해야 할 작업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,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논의할 내용에 대해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FDD78E-35F4-A1B0-6317-0BE1C136E412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1.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2BFC14E-4722-620E-5459-7396E1DEBB88}"/>
                </a:ext>
              </a:extLst>
            </p:cNvPr>
            <p:cNvGrpSpPr/>
            <p:nvPr/>
          </p:nvGrpSpPr>
          <p:grpSpPr>
            <a:xfrm>
              <a:off x="1654189" y="2452993"/>
              <a:ext cx="8920650" cy="384721"/>
              <a:chOff x="1654189" y="1669345"/>
              <a:chExt cx="8920650" cy="384721"/>
            </a:xfrm>
          </p:grpSpPr>
          <p:sp>
            <p:nvSpPr>
              <p:cNvPr id="38" name="TextBox 44">
                <a:extLst>
                  <a:ext uri="{FF2B5EF4-FFF2-40B4-BE49-F238E27FC236}">
                    <a16:creationId xmlns:a16="http://schemas.microsoft.com/office/drawing/2014/main" id="{070B26E9-5087-51A3-FBD0-F15A6D77679C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번호와 연결되는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Branch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C799AC2-80AB-3CA5-F42D-5187CA4E8FDA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2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526AF1EE-6C0D-225A-A66F-FC36E2E14188}"/>
                </a:ext>
              </a:extLst>
            </p:cNvPr>
            <p:cNvGrpSpPr/>
            <p:nvPr/>
          </p:nvGrpSpPr>
          <p:grpSpPr>
            <a:xfrm>
              <a:off x="1654189" y="3236641"/>
              <a:ext cx="8920650" cy="384721"/>
              <a:chOff x="1654189" y="1669345"/>
              <a:chExt cx="8920650" cy="384721"/>
            </a:xfrm>
          </p:grpSpPr>
          <p:sp>
            <p:nvSpPr>
              <p:cNvPr id="49" name="TextBox 44">
                <a:extLst>
                  <a:ext uri="{FF2B5EF4-FFF2-40B4-BE49-F238E27FC236}">
                    <a16:creationId xmlns:a16="http://schemas.microsoft.com/office/drawing/2014/main" id="{A13D9D44-D390-C2E2-E57E-D7051F394200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Issue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와 관련한 작업 실행 후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생성한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Issue Branch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에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Commit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CB50DD2-C636-21FC-BAD1-25900F449223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3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5AAD92B2-9B7E-6F01-45BB-E6BD12D83327}"/>
                </a:ext>
              </a:extLst>
            </p:cNvPr>
            <p:cNvGrpSpPr/>
            <p:nvPr/>
          </p:nvGrpSpPr>
          <p:grpSpPr>
            <a:xfrm>
              <a:off x="1654189" y="4020289"/>
              <a:ext cx="8920650" cy="384721"/>
              <a:chOff x="1654189" y="1669345"/>
              <a:chExt cx="8920650" cy="384721"/>
            </a:xfrm>
          </p:grpSpPr>
          <p:sp>
            <p:nvSpPr>
              <p:cNvPr id="52" name="TextBox 44">
                <a:extLst>
                  <a:ext uri="{FF2B5EF4-FFF2-40B4-BE49-F238E27FC236}">
                    <a16:creationId xmlns:a16="http://schemas.microsoft.com/office/drawing/2014/main" id="{AD3DFB12-5AC3-6B7B-04E5-FEE74F1168C4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Push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후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Pull Request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생성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E040D4B3-3C35-FD03-48C5-5B0884A8380D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2500" dirty="0">
                    <a:solidFill>
                      <a:srgbClr val="002060"/>
                    </a:solidFill>
                    <a:latin typeface="Pretendard"/>
                    <a:ea typeface="Pretendard"/>
                  </a:rPr>
                  <a:t>4</a:t>
                </a: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0FD03867-F2C5-ED00-7901-0B6CE45E389A}"/>
                </a:ext>
              </a:extLst>
            </p:cNvPr>
            <p:cNvGrpSpPr/>
            <p:nvPr/>
          </p:nvGrpSpPr>
          <p:grpSpPr>
            <a:xfrm>
              <a:off x="1654189" y="4803935"/>
              <a:ext cx="8920650" cy="384721"/>
              <a:chOff x="1654189" y="1669345"/>
              <a:chExt cx="8920650" cy="384721"/>
            </a:xfrm>
          </p:grpSpPr>
          <p:sp>
            <p:nvSpPr>
              <p:cNvPr id="55" name="TextBox 44">
                <a:extLst>
                  <a:ext uri="{FF2B5EF4-FFF2-40B4-BE49-F238E27FC236}">
                    <a16:creationId xmlns:a16="http://schemas.microsoft.com/office/drawing/2014/main" id="{9814BF06-B899-7F38-07D7-F72F29AC5F69}"/>
                  </a:ext>
                </a:extLst>
              </p:cNvPr>
              <p:cNvSpPr txBox="1"/>
              <p:nvPr/>
            </p:nvSpPr>
            <p:spPr>
              <a:xfrm>
                <a:off x="2138939" y="1687362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Branch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protection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rule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에 따라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PR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에 대해 다른 두 팀원의 리뷰 및 승인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,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마지막 검토자가 </a:t>
                </a:r>
                <a:r>
                  <a:rPr lang="en-US" altLang="ko-KR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Merge </a:t>
                </a:r>
                <a:r>
                  <a:rPr lang="ko-KR" altLang="en-US" sz="150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</a:rPr>
                  <a:t>시행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1A9D51C0-3201-C99E-6F21-7B706C7D6327}"/>
                  </a:ext>
                </a:extLst>
              </p:cNvPr>
              <p:cNvSpPr txBox="1"/>
              <p:nvPr/>
            </p:nvSpPr>
            <p:spPr>
              <a:xfrm>
                <a:off x="1654189" y="1669345"/>
                <a:ext cx="353474" cy="38472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>
                  <a:defRPr sz="3200" b="1">
                    <a:solidFill>
                      <a:schemeClr val="accent3"/>
                    </a:solidFill>
                    <a:latin typeface="+mn-ea"/>
                    <a:cs typeface="Pretendard"/>
                  </a:defRPr>
                </a:lvl1pPr>
              </a:lstStyle>
              <a:p>
                <a:pPr marL="0" marR="0" lvl="0" indent="0" algn="ctr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2500" b="1" i="0" u="none" strike="noStrike" kern="1200" cap="none" spc="0" normalizeH="0" baseline="0" dirty="0">
                    <a:solidFill>
                      <a:srgbClr val="002060"/>
                    </a:solidFill>
                    <a:effectLst/>
                    <a:uLnTx/>
                    <a:uFillTx/>
                    <a:latin typeface="Pretendard"/>
                    <a:ea typeface="Pretendard"/>
                    <a:cs typeface="Pretendard"/>
                  </a:rPr>
                  <a:t>5.</a:t>
                </a:r>
                <a:endParaRPr kumimoji="0" lang="ko-KR" altLang="en-US" sz="25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endParaRPr>
              </a:p>
            </p:txBody>
          </p:sp>
        </p:grp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902AA3D5-35DD-B338-509B-F3A496E1E4B8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F9908FD-2849-D645-C475-23D1B1B536FA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F826A16A-B22E-7231-6B50-93AF083A8C2A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관리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995953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4DD00D-FF2D-793F-D974-90AD370B1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09231103-4026-25A9-F3C9-78E810CD133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4DD30FA-F22A-C5EA-5488-0EAFC393A738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WBS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7929C7-5E53-5DAF-2E5D-C1DF8470177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72376-DBE4-45E5-8053-701044BEDBF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 dirty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2C78846-9237-FFCA-8C5F-92861F9B87E7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15B3285-840E-1F61-8ABC-DE0FA0A3DB85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271AF672-88C7-5291-65E8-82FD4EA89940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2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49" name="Rectangle 2">
            <a:extLst>
              <a:ext uri="{FF2B5EF4-FFF2-40B4-BE49-F238E27FC236}">
                <a16:creationId xmlns:a16="http://schemas.microsoft.com/office/drawing/2014/main" id="{B4AAAC8E-87CA-FEF5-CD4F-8FA223ADEE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9024" y="132940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64" name="그룹 263">
            <a:extLst>
              <a:ext uri="{FF2B5EF4-FFF2-40B4-BE49-F238E27FC236}">
                <a16:creationId xmlns:a16="http://schemas.microsoft.com/office/drawing/2014/main" id="{AA39CB12-88F3-BE65-319E-977640D7905B}"/>
              </a:ext>
            </a:extLst>
          </p:cNvPr>
          <p:cNvGrpSpPr/>
          <p:nvPr/>
        </p:nvGrpSpPr>
        <p:grpSpPr>
          <a:xfrm>
            <a:off x="5037783" y="1895886"/>
            <a:ext cx="2116434" cy="3869443"/>
            <a:chOff x="4627957" y="2226090"/>
            <a:chExt cx="2116434" cy="3869443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C15CE79-82FD-FB7B-3AC5-E7EDFDE70032}"/>
                </a:ext>
              </a:extLst>
            </p:cNvPr>
            <p:cNvCxnSpPr>
              <a:cxnSpLocks/>
            </p:cNvCxnSpPr>
            <p:nvPr/>
          </p:nvCxnSpPr>
          <p:spPr>
            <a:xfrm>
              <a:off x="5686174" y="2805305"/>
              <a:ext cx="0" cy="414346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3854246-B888-79D5-29DD-2A454E2234B4}"/>
                </a:ext>
              </a:extLst>
            </p:cNvPr>
            <p:cNvSpPr/>
            <p:nvPr/>
          </p:nvSpPr>
          <p:spPr>
            <a:xfrm>
              <a:off x="4627957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5" name="Oval 197">
              <a:extLst>
                <a:ext uri="{FF2B5EF4-FFF2-40B4-BE49-F238E27FC236}">
                  <a16:creationId xmlns:a16="http://schemas.microsoft.com/office/drawing/2014/main" id="{59C4C255-5530-5309-3E5A-ED5039536CB4}"/>
                </a:ext>
              </a:extLst>
            </p:cNvPr>
            <p:cNvSpPr/>
            <p:nvPr/>
          </p:nvSpPr>
          <p:spPr>
            <a:xfrm rot="5400000">
              <a:off x="5249309" y="2224716"/>
              <a:ext cx="873730" cy="876477"/>
            </a:xfrm>
            <a:prstGeom prst="ellipse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92100" sx="102000" sy="102000" algn="ctr" rotWithShape="0">
                <a:prstClr val="black">
                  <a:alpha val="6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0AFE6FB-02CC-E526-CE52-EA89F421C6FE}"/>
                </a:ext>
              </a:extLst>
            </p:cNvPr>
            <p:cNvSpPr txBox="1"/>
            <p:nvPr/>
          </p:nvSpPr>
          <p:spPr>
            <a:xfrm>
              <a:off x="5128330" y="3584389"/>
              <a:ext cx="1115691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백테스팅</a:t>
              </a: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 기능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0AF3BE16-1E99-20FD-A6A4-9E26C418D9BA}"/>
                </a:ext>
              </a:extLst>
            </p:cNvPr>
            <p:cNvCxnSpPr>
              <a:cxnSpLocks/>
            </p:cNvCxnSpPr>
            <p:nvPr/>
          </p:nvCxnSpPr>
          <p:spPr>
            <a:xfrm>
              <a:off x="5486561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6C0A669-EEED-A43B-7CBD-100DF745EE51}"/>
                </a:ext>
              </a:extLst>
            </p:cNvPr>
            <p:cNvSpPr txBox="1"/>
            <p:nvPr/>
          </p:nvSpPr>
          <p:spPr>
            <a:xfrm>
              <a:off x="4875860" y="4139823"/>
              <a:ext cx="1620628" cy="697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사용자가 선택한 주식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조건에 맞추어서 과거 수익률 시뮬레이션을 해주는 기능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62" name="그래픽 61" descr="상향 추세 윤곽선">
              <a:extLst>
                <a:ext uri="{FF2B5EF4-FFF2-40B4-BE49-F238E27FC236}">
                  <a16:creationId xmlns:a16="http://schemas.microsoft.com/office/drawing/2014/main" id="{38FA73DC-331A-F088-A6DE-7258C2828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42299" y="2326142"/>
              <a:ext cx="687750" cy="687750"/>
            </a:xfrm>
            <a:prstGeom prst="rect">
              <a:avLst/>
            </a:prstGeom>
          </p:spPr>
        </p:pic>
      </p:grpSp>
      <p:grpSp>
        <p:nvGrpSpPr>
          <p:cNvPr id="263" name="그룹 262">
            <a:extLst>
              <a:ext uri="{FF2B5EF4-FFF2-40B4-BE49-F238E27FC236}">
                <a16:creationId xmlns:a16="http://schemas.microsoft.com/office/drawing/2014/main" id="{AFCCDA04-772A-819F-F159-F1F4F37B2270}"/>
              </a:ext>
            </a:extLst>
          </p:cNvPr>
          <p:cNvGrpSpPr/>
          <p:nvPr/>
        </p:nvGrpSpPr>
        <p:grpSpPr>
          <a:xfrm>
            <a:off x="8260696" y="1895887"/>
            <a:ext cx="2116434" cy="3869443"/>
            <a:chOff x="7000758" y="2226090"/>
            <a:chExt cx="2116434" cy="3869443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75522FAE-EBB5-1D0E-FFF3-C4383BD0BC87}"/>
                </a:ext>
              </a:extLst>
            </p:cNvPr>
            <p:cNvSpPr/>
            <p:nvPr/>
          </p:nvSpPr>
          <p:spPr>
            <a:xfrm>
              <a:off x="7000758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EB58951C-F511-5313-E7FD-0DDA4A52E6D5}"/>
                </a:ext>
              </a:extLst>
            </p:cNvPr>
            <p:cNvGrpSpPr/>
            <p:nvPr/>
          </p:nvGrpSpPr>
          <p:grpSpPr>
            <a:xfrm>
              <a:off x="7620736" y="2226090"/>
              <a:ext cx="876477" cy="993561"/>
              <a:chOff x="7060951" y="2226090"/>
              <a:chExt cx="876477" cy="993561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16A7F8B0-E38E-E995-C5F0-978233953E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99190" y="2805305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197">
                <a:extLst>
                  <a:ext uri="{FF2B5EF4-FFF2-40B4-BE49-F238E27FC236}">
                    <a16:creationId xmlns:a16="http://schemas.microsoft.com/office/drawing/2014/main" id="{F918A070-7B96-F551-793E-A8E1DBC77EF3}"/>
                  </a:ext>
                </a:extLst>
              </p:cNvPr>
              <p:cNvSpPr/>
              <p:nvPr/>
            </p:nvSpPr>
            <p:spPr>
              <a:xfrm rot="5400000">
                <a:off x="7062325" y="2224716"/>
                <a:ext cx="873730" cy="876477"/>
              </a:xfrm>
              <a:prstGeom prst="ellipse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2921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"/>
                  <a:cs typeface="+mn-cs"/>
                </a:endParaRP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4ED9208-CC36-2D6A-562C-E642FC6E2A16}"/>
                </a:ext>
              </a:extLst>
            </p:cNvPr>
            <p:cNvSpPr txBox="1"/>
            <p:nvPr/>
          </p:nvSpPr>
          <p:spPr>
            <a:xfrm>
              <a:off x="7388120" y="3584389"/>
              <a:ext cx="1341714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주식 데이터 수집</a:t>
              </a:r>
            </a:p>
          </p:txBody>
        </p: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F366FA4C-6373-0A59-1842-1237EDF6E242}"/>
                </a:ext>
              </a:extLst>
            </p:cNvPr>
            <p:cNvCxnSpPr>
              <a:cxnSpLocks/>
            </p:cNvCxnSpPr>
            <p:nvPr/>
          </p:nvCxnSpPr>
          <p:spPr>
            <a:xfrm>
              <a:off x="7859362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A5FFB19-8E41-0D6F-3159-8813D45C473D}"/>
                </a:ext>
              </a:extLst>
            </p:cNvPr>
            <p:cNvSpPr txBox="1"/>
            <p:nvPr/>
          </p:nvSpPr>
          <p:spPr>
            <a:xfrm>
              <a:off x="7248661" y="4139823"/>
              <a:ext cx="1620628" cy="697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API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를 이용하여 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주식 과거 데이터 및 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최대 기간 데이터 수집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258" name="그래픽 257" descr="데이터베이스 단색으로 채워진">
              <a:extLst>
                <a:ext uri="{FF2B5EF4-FFF2-40B4-BE49-F238E27FC236}">
                  <a16:creationId xmlns:a16="http://schemas.microsoft.com/office/drawing/2014/main" id="{D9048291-D041-05A1-786B-D25372116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720426" y="2312150"/>
              <a:ext cx="677097" cy="677097"/>
            </a:xfrm>
            <a:prstGeom prst="rect">
              <a:avLst/>
            </a:prstGeom>
          </p:spPr>
        </p:pic>
      </p:grpSp>
      <p:grpSp>
        <p:nvGrpSpPr>
          <p:cNvPr id="265" name="그룹 264">
            <a:extLst>
              <a:ext uri="{FF2B5EF4-FFF2-40B4-BE49-F238E27FC236}">
                <a16:creationId xmlns:a16="http://schemas.microsoft.com/office/drawing/2014/main" id="{00B83825-FAED-F707-0315-F9BAA66B295F}"/>
              </a:ext>
            </a:extLst>
          </p:cNvPr>
          <p:cNvGrpSpPr/>
          <p:nvPr/>
        </p:nvGrpSpPr>
        <p:grpSpPr>
          <a:xfrm>
            <a:off x="1814870" y="1895888"/>
            <a:ext cx="2116434" cy="3869443"/>
            <a:chOff x="2140279" y="2226090"/>
            <a:chExt cx="2116434" cy="386944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CFC3534-8F07-D3E4-C318-B836DD055EE3}"/>
                </a:ext>
              </a:extLst>
            </p:cNvPr>
            <p:cNvSpPr/>
            <p:nvPr/>
          </p:nvSpPr>
          <p:spPr>
            <a:xfrm>
              <a:off x="2140279" y="3219651"/>
              <a:ext cx="2116434" cy="2875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355600" dist="38100" dir="5400000" algn="t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58C5578-9908-5312-E16A-FE85761047DD}"/>
                </a:ext>
              </a:extLst>
            </p:cNvPr>
            <p:cNvGrpSpPr/>
            <p:nvPr/>
          </p:nvGrpSpPr>
          <p:grpSpPr>
            <a:xfrm>
              <a:off x="2760257" y="2226090"/>
              <a:ext cx="876477" cy="993561"/>
              <a:chOff x="7060951" y="2226090"/>
              <a:chExt cx="876477" cy="993561"/>
            </a:xfrm>
          </p:grpSpPr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99E4A4E1-DF13-3098-21D0-8F1529A79F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99190" y="2805305"/>
                <a:ext cx="0" cy="414346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Oval 197">
                <a:extLst>
                  <a:ext uri="{FF2B5EF4-FFF2-40B4-BE49-F238E27FC236}">
                    <a16:creationId xmlns:a16="http://schemas.microsoft.com/office/drawing/2014/main" id="{B8D8DFFE-21C0-5915-05D0-A96F538E8D2F}"/>
                  </a:ext>
                </a:extLst>
              </p:cNvPr>
              <p:cNvSpPr/>
              <p:nvPr/>
            </p:nvSpPr>
            <p:spPr>
              <a:xfrm rot="5400000">
                <a:off x="7062325" y="2224716"/>
                <a:ext cx="873730" cy="876477"/>
              </a:xfrm>
              <a:prstGeom prst="ellipse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2921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"/>
                  <a:cs typeface="+mn-cs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C8D9980-4E0B-B422-227F-3FA9D8D6BF06}"/>
                </a:ext>
              </a:extLst>
            </p:cNvPr>
            <p:cNvSpPr txBox="1"/>
            <p:nvPr/>
          </p:nvSpPr>
          <p:spPr>
            <a:xfrm>
              <a:off x="2551685" y="3584389"/>
              <a:ext cx="1293624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 panose="02000503000000020004" pitchFamily="50" charset="-127"/>
                </a:rPr>
                <a:t>클러스터링 기능</a:t>
              </a: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2B880173-5673-9002-01CA-D04154BD2A81}"/>
                </a:ext>
              </a:extLst>
            </p:cNvPr>
            <p:cNvCxnSpPr>
              <a:cxnSpLocks/>
            </p:cNvCxnSpPr>
            <p:nvPr/>
          </p:nvCxnSpPr>
          <p:spPr>
            <a:xfrm>
              <a:off x="2998883" y="3985217"/>
              <a:ext cx="399227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AB258FF-F9E7-7397-0B4F-28620897368E}"/>
                </a:ext>
              </a:extLst>
            </p:cNvPr>
            <p:cNvSpPr txBox="1"/>
            <p:nvPr/>
          </p:nvSpPr>
          <p:spPr>
            <a:xfrm>
              <a:off x="2388182" y="4139823"/>
              <a:ext cx="1620628" cy="9375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주식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간 지표를 기반으로 클러스터링 하여 시각화 제공 및 분산 투자 포트폴리오 제안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262" name="그래픽 261" descr="산점도 윤곽선">
              <a:extLst>
                <a:ext uri="{FF2B5EF4-FFF2-40B4-BE49-F238E27FC236}">
                  <a16:creationId xmlns:a16="http://schemas.microsoft.com/office/drawing/2014/main" id="{D31765D1-7A39-07C8-0A3C-12BFF9D9E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875135" y="2358474"/>
              <a:ext cx="644576" cy="6445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249926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F38700-76ED-3B41-FA5A-1DC9FE8FD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5A60FAA-FA9E-DDD6-17C1-75466FC03A27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0B3428-6B82-D482-FB04-C881BA6E8F0F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데이터 수집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97EDBDA-0227-11DA-B221-6B7BCDD9F8E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F8BE4-278A-BA45-0D93-18D0FD39A06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11F3973-6184-D6E5-7785-EF66A5575744}"/>
              </a:ext>
            </a:extLst>
          </p:cNvPr>
          <p:cNvGrpSpPr/>
          <p:nvPr/>
        </p:nvGrpSpPr>
        <p:grpSpPr>
          <a:xfrm>
            <a:off x="9774644" y="622600"/>
            <a:ext cx="2181697" cy="461560"/>
            <a:chOff x="9872964" y="622600"/>
            <a:chExt cx="2181697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D438996-6C24-7AE6-F450-F3DEB5F92CFE}"/>
                </a:ext>
              </a:extLst>
            </p:cNvPr>
            <p:cNvSpPr/>
            <p:nvPr/>
          </p:nvSpPr>
          <p:spPr>
            <a:xfrm>
              <a:off x="9872964" y="956672"/>
              <a:ext cx="2181697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4D7B8599-4FC7-034A-C5FD-A39257968271}"/>
                </a:ext>
              </a:extLst>
            </p:cNvPr>
            <p:cNvSpPr txBox="1"/>
            <p:nvPr/>
          </p:nvSpPr>
          <p:spPr>
            <a:xfrm>
              <a:off x="9969910" y="622600"/>
              <a:ext cx="1987807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dirty="0">
                  <a:solidFill>
                    <a:srgbClr val="002060"/>
                  </a:solidFill>
                </a:rPr>
                <a:t>3</a:t>
              </a: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lang="en-US" altLang="ko-KR" dirty="0">
                  <a:solidFill>
                    <a:srgbClr val="002060"/>
                  </a:solidFill>
                </a:rPr>
                <a:t>&amp; </a:t>
              </a:r>
              <a:r>
                <a:rPr lang="ko-KR" altLang="en-US" dirty="0">
                  <a:solidFill>
                    <a:srgbClr val="002060"/>
                  </a:solidFill>
                </a:rPr>
                <a:t>모델링 계획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F22E6FCE-FB07-73AA-78DE-425690930700}"/>
              </a:ext>
            </a:extLst>
          </p:cNvPr>
          <p:cNvSpPr/>
          <p:nvPr/>
        </p:nvSpPr>
        <p:spPr>
          <a:xfrm>
            <a:off x="714680" y="4317664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Ticker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일일 데이터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수집 요청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(Python)</a:t>
            </a:r>
            <a:endParaRPr lang="ko-KR" altLang="en-US" sz="120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377ADD-2A02-9418-D545-4E997479A9EB}"/>
              </a:ext>
            </a:extLst>
          </p:cNvPr>
          <p:cNvSpPr/>
          <p:nvPr/>
        </p:nvSpPr>
        <p:spPr>
          <a:xfrm>
            <a:off x="714680" y="1207598"/>
            <a:ext cx="1447200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n-ea"/>
              </a:rPr>
              <a:t>Ticker</a:t>
            </a:r>
            <a:r>
              <a:rPr lang="ko-KR" altLang="en-US" sz="1200" dirty="0">
                <a:latin typeface="+mn-ea"/>
              </a:rPr>
              <a:t> 정보 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ko-KR" altLang="en-US" sz="1200" dirty="0">
                <a:latin typeface="+mn-ea"/>
              </a:rPr>
              <a:t>데이터 수집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요청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(Python)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F48B1FC-0538-1317-2AD2-086C96720556}"/>
              </a:ext>
            </a:extLst>
          </p:cNvPr>
          <p:cNvSpPr/>
          <p:nvPr/>
        </p:nvSpPr>
        <p:spPr>
          <a:xfrm>
            <a:off x="3097084" y="1207598"/>
            <a:ext cx="1447200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+mn-ea"/>
              </a:rPr>
              <a:t>Javacript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실행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(Puppeteer)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1E7FC2-3A86-AEBF-0FAD-F1CCA5C43D20}"/>
              </a:ext>
            </a:extLst>
          </p:cNvPr>
          <p:cNvSpPr/>
          <p:nvPr/>
        </p:nvSpPr>
        <p:spPr>
          <a:xfrm>
            <a:off x="5479488" y="1207598"/>
            <a:ext cx="1448416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n-ea"/>
              </a:rPr>
              <a:t>Nasdaq </a:t>
            </a:r>
            <a:r>
              <a:rPr lang="ko-KR" altLang="en-US" sz="1200" dirty="0">
                <a:latin typeface="+mn-ea"/>
              </a:rPr>
              <a:t>홈페이지 내 </a:t>
            </a:r>
            <a:r>
              <a:rPr lang="en-US" altLang="ko-KR" sz="1200" dirty="0">
                <a:latin typeface="+mn-ea"/>
              </a:rPr>
              <a:t>Screener</a:t>
            </a:r>
            <a:r>
              <a:rPr lang="ko-KR" altLang="en-US" sz="1200" dirty="0">
                <a:latin typeface="+mn-ea"/>
              </a:rPr>
              <a:t>를 통해 </a:t>
            </a:r>
            <a:r>
              <a:rPr lang="en-US" altLang="ko-KR" sz="1200" dirty="0">
                <a:latin typeface="+mn-ea"/>
              </a:rPr>
              <a:t>Ticker </a:t>
            </a:r>
            <a:r>
              <a:rPr lang="ko-KR" altLang="en-US" sz="1200" dirty="0">
                <a:latin typeface="+mn-ea"/>
              </a:rPr>
              <a:t>수집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73076BE-B737-282C-62E2-560632B20660}"/>
              </a:ext>
            </a:extLst>
          </p:cNvPr>
          <p:cNvSpPr/>
          <p:nvPr/>
        </p:nvSpPr>
        <p:spPr>
          <a:xfrm>
            <a:off x="5479488" y="2760751"/>
            <a:ext cx="1448416" cy="99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n-ea"/>
              </a:rPr>
              <a:t>전체 </a:t>
            </a:r>
            <a:r>
              <a:rPr lang="en-US" altLang="ko-KR" sz="1200" dirty="0">
                <a:latin typeface="+mn-ea"/>
              </a:rPr>
              <a:t>ETF</a:t>
            </a:r>
            <a:r>
              <a:rPr lang="ko-KR" altLang="en-US" sz="1200" dirty="0">
                <a:latin typeface="+mn-ea"/>
              </a:rPr>
              <a:t>에 대한</a:t>
            </a:r>
            <a:endParaRPr lang="en-US" altLang="ko-KR" sz="1200" dirty="0">
              <a:latin typeface="+mn-ea"/>
            </a:endParaRPr>
          </a:p>
          <a:p>
            <a:pPr algn="ctr"/>
            <a:r>
              <a:rPr lang="en-US" altLang="ko-KR" sz="1200" dirty="0">
                <a:latin typeface="+mn-ea"/>
              </a:rPr>
              <a:t>Ticker CSV </a:t>
            </a:r>
            <a:r>
              <a:rPr lang="ko-KR" altLang="en-US" sz="1200" dirty="0">
                <a:latin typeface="+mn-ea"/>
              </a:rPr>
              <a:t>저장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A2144B-6DAC-8D3C-0F8F-83414C2DEFE1}"/>
              </a:ext>
            </a:extLst>
          </p:cNvPr>
          <p:cNvSpPr/>
          <p:nvPr/>
        </p:nvSpPr>
        <p:spPr>
          <a:xfrm>
            <a:off x="3097084" y="4320377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CSV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데이터 읽기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499DCE-A44A-30AF-DD3E-39F2B3D6BCF2}"/>
              </a:ext>
            </a:extLst>
          </p:cNvPr>
          <p:cNvSpPr/>
          <p:nvPr/>
        </p:nvSpPr>
        <p:spPr>
          <a:xfrm>
            <a:off x="5479488" y="4321055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accent3"/>
                </a:solidFill>
                <a:latin typeface="+mn-ea"/>
              </a:rPr>
              <a:t>Tiingo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 API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에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각 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Ticker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정보 요청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7B6AF8A-A108-E09E-43B3-243696952F4C}"/>
              </a:ext>
            </a:extLst>
          </p:cNvPr>
          <p:cNvSpPr/>
          <p:nvPr/>
        </p:nvSpPr>
        <p:spPr>
          <a:xfrm>
            <a:off x="7861892" y="4330580"/>
            <a:ext cx="1447200" cy="990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받은 </a:t>
            </a:r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CSV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데이터</a:t>
            </a:r>
            <a:endParaRPr lang="en-US" altLang="ko-KR" sz="1200" dirty="0">
              <a:solidFill>
                <a:schemeClr val="accent3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accent3"/>
                </a:solidFill>
                <a:latin typeface="+mn-ea"/>
              </a:rPr>
              <a:t>./Stock </a:t>
            </a:r>
            <a:r>
              <a:rPr lang="ko-KR" altLang="en-US" sz="1200" dirty="0">
                <a:solidFill>
                  <a:schemeClr val="accent3"/>
                </a:solidFill>
                <a:latin typeface="+mn-ea"/>
              </a:rPr>
              <a:t>폴더에 저장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282B77B-91BE-184D-E557-76780325E3D6}"/>
              </a:ext>
            </a:extLst>
          </p:cNvPr>
          <p:cNvCxnSpPr>
            <a:stCxn id="5" idx="3"/>
            <a:endCxn id="12" idx="1"/>
          </p:cNvCxnSpPr>
          <p:nvPr/>
        </p:nvCxnSpPr>
        <p:spPr>
          <a:xfrm>
            <a:off x="2161880" y="1702598"/>
            <a:ext cx="93520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D733E39C-98D1-9B36-DF93-E88039B71D20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4544284" y="1702598"/>
            <a:ext cx="93520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ABA92CA-E89E-8CEA-C9E9-433286D16487}"/>
              </a:ext>
            </a:extLst>
          </p:cNvPr>
          <p:cNvCxnSpPr>
            <a:cxnSpLocks/>
            <a:stCxn id="13" idx="3"/>
            <a:endCxn id="32" idx="2"/>
          </p:cNvCxnSpPr>
          <p:nvPr/>
        </p:nvCxnSpPr>
        <p:spPr>
          <a:xfrm>
            <a:off x="6927904" y="1702598"/>
            <a:ext cx="71981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44">
            <a:extLst>
              <a:ext uri="{FF2B5EF4-FFF2-40B4-BE49-F238E27FC236}">
                <a16:creationId xmlns:a16="http://schemas.microsoft.com/office/drawing/2014/main" id="{A9462DAC-B1F5-9550-298E-7F5F0BC8E212}"/>
              </a:ext>
            </a:extLst>
          </p:cNvPr>
          <p:cNvSpPr txBox="1"/>
          <p:nvPr/>
        </p:nvSpPr>
        <p:spPr>
          <a:xfrm>
            <a:off x="2394481" y="1382563"/>
            <a:ext cx="470002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exec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28" name="TextBox 44">
            <a:extLst>
              <a:ext uri="{FF2B5EF4-FFF2-40B4-BE49-F238E27FC236}">
                <a16:creationId xmlns:a16="http://schemas.microsoft.com/office/drawing/2014/main" id="{6BE70685-8C15-DB4B-2A84-9CEC9982D0E4}"/>
              </a:ext>
            </a:extLst>
          </p:cNvPr>
          <p:cNvSpPr txBox="1"/>
          <p:nvPr/>
        </p:nvSpPr>
        <p:spPr>
          <a:xfrm>
            <a:off x="4751490" y="1382563"/>
            <a:ext cx="517002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웹 </a:t>
            </a:r>
            <a:r>
              <a:rPr kumimoji="0" lang="ko-KR" altLang="en-US" sz="1500" b="0" i="0" u="none" strike="noStrike" kern="1200" cap="none" spc="-50" normalizeH="0" baseline="0" dirty="0" err="1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서칭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45B520F-74B0-59E1-A5C2-C6367E77D336}"/>
              </a:ext>
            </a:extLst>
          </p:cNvPr>
          <p:cNvSpPr>
            <a:spLocks noChangeAspect="1"/>
          </p:cNvSpPr>
          <p:nvPr/>
        </p:nvSpPr>
        <p:spPr>
          <a:xfrm>
            <a:off x="7647718" y="1196236"/>
            <a:ext cx="1012723" cy="101272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Nasdaq</a:t>
            </a:r>
            <a:endParaRPr lang="ko-KR" altLang="en-US" sz="12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9930DDD-3B9A-1877-DD69-62CAB66256FE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6203696" y="2197598"/>
            <a:ext cx="0" cy="56315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0" name="TextBox 44">
            <a:extLst>
              <a:ext uri="{FF2B5EF4-FFF2-40B4-BE49-F238E27FC236}">
                <a16:creationId xmlns:a16="http://schemas.microsoft.com/office/drawing/2014/main" id="{3BC4C665-8FE9-CD63-698F-39EC92B81169}"/>
              </a:ext>
            </a:extLst>
          </p:cNvPr>
          <p:cNvSpPr txBox="1"/>
          <p:nvPr/>
        </p:nvSpPr>
        <p:spPr>
          <a:xfrm>
            <a:off x="6287634" y="2306843"/>
            <a:ext cx="693269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다운로드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76288210-2324-6C2B-9A3C-BADB417CE32C}"/>
              </a:ext>
            </a:extLst>
          </p:cNvPr>
          <p:cNvCxnSpPr>
            <a:cxnSpLocks/>
            <a:stCxn id="6" idx="3"/>
            <a:endCxn id="15" idx="1"/>
          </p:cNvCxnSpPr>
          <p:nvPr/>
        </p:nvCxnSpPr>
        <p:spPr>
          <a:xfrm>
            <a:off x="2161880" y="4812664"/>
            <a:ext cx="935204" cy="271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D6345E2F-6236-20BF-732A-C9303900A614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4544284" y="4815377"/>
            <a:ext cx="935204" cy="678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94ABBDAF-CCC0-2139-CEC4-6D04C8F8C159}"/>
              </a:ext>
            </a:extLst>
          </p:cNvPr>
          <p:cNvCxnSpPr>
            <a:cxnSpLocks/>
            <a:stCxn id="14" idx="1"/>
            <a:endCxn id="15" idx="0"/>
          </p:cNvCxnSpPr>
          <p:nvPr/>
        </p:nvCxnSpPr>
        <p:spPr>
          <a:xfrm rot="10800000" flipV="1">
            <a:off x="3820684" y="3255751"/>
            <a:ext cx="1658804" cy="1064626"/>
          </a:xfrm>
          <a:prstGeom prst="bentConnector2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2" name="TextBox 44">
            <a:extLst>
              <a:ext uri="{FF2B5EF4-FFF2-40B4-BE49-F238E27FC236}">
                <a16:creationId xmlns:a16="http://schemas.microsoft.com/office/drawing/2014/main" id="{1A18AA53-A3C8-C9E8-AF47-E8A78152B78A}"/>
              </a:ext>
            </a:extLst>
          </p:cNvPr>
          <p:cNvSpPr txBox="1"/>
          <p:nvPr/>
        </p:nvSpPr>
        <p:spPr>
          <a:xfrm>
            <a:off x="3844781" y="2916363"/>
            <a:ext cx="155517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Pandas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라이브러리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6196E30B-43E3-3A08-CE31-1CAB93FA9597}"/>
              </a:ext>
            </a:extLst>
          </p:cNvPr>
          <p:cNvSpPr>
            <a:spLocks noChangeAspect="1"/>
          </p:cNvSpPr>
          <p:nvPr/>
        </p:nvSpPr>
        <p:spPr>
          <a:xfrm>
            <a:off x="5696726" y="5741658"/>
            <a:ext cx="1012723" cy="101272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+mn-ea"/>
              </a:rPr>
              <a:t>Tiingo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API</a:t>
            </a:r>
            <a:endParaRPr lang="ko-KR" altLang="en-US" sz="12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C7E97264-FF59-04DD-AE55-0EA3785D53AB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>
            <a:off x="6926688" y="4816055"/>
            <a:ext cx="935204" cy="9525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9" name="타원 58">
            <a:extLst>
              <a:ext uri="{FF2B5EF4-FFF2-40B4-BE49-F238E27FC236}">
                <a16:creationId xmlns:a16="http://schemas.microsoft.com/office/drawing/2014/main" id="{D33E83B1-4B01-E892-EC61-1E5863773FE7}"/>
              </a:ext>
            </a:extLst>
          </p:cNvPr>
          <p:cNvSpPr>
            <a:spLocks noChangeAspect="1"/>
          </p:cNvSpPr>
          <p:nvPr/>
        </p:nvSpPr>
        <p:spPr>
          <a:xfrm>
            <a:off x="9634944" y="1757085"/>
            <a:ext cx="2227829" cy="2227829"/>
          </a:xfrm>
          <a:prstGeom prst="ellipse">
            <a:avLst/>
          </a:prstGeom>
          <a:solidFill>
            <a:srgbClr val="00B0F0"/>
          </a:solidFill>
          <a:ln>
            <a:solidFill>
              <a:schemeClr val="accent3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+mj-ea"/>
                <a:ea typeface="+mj-ea"/>
              </a:rPr>
              <a:t>클러스터링 모듈</a:t>
            </a:r>
          </a:p>
        </p:txBody>
      </p:sp>
      <p:cxnSp>
        <p:nvCxnSpPr>
          <p:cNvPr id="60" name="직선 화살표 연결선 48">
            <a:extLst>
              <a:ext uri="{FF2B5EF4-FFF2-40B4-BE49-F238E27FC236}">
                <a16:creationId xmlns:a16="http://schemas.microsoft.com/office/drawing/2014/main" id="{AAA3A7D5-B760-0227-C6CD-5DDF7EA6DBCB}"/>
              </a:ext>
            </a:extLst>
          </p:cNvPr>
          <p:cNvCxnSpPr>
            <a:cxnSpLocks/>
            <a:stCxn id="63" idx="0"/>
            <a:endCxn id="59" idx="2"/>
          </p:cNvCxnSpPr>
          <p:nvPr/>
        </p:nvCxnSpPr>
        <p:spPr>
          <a:xfrm rot="5400000" flipH="1" flipV="1">
            <a:off x="8777831" y="2677411"/>
            <a:ext cx="663523" cy="1050703"/>
          </a:xfrm>
          <a:prstGeom prst="bentConnector2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3" name="TextBox 44">
            <a:extLst>
              <a:ext uri="{FF2B5EF4-FFF2-40B4-BE49-F238E27FC236}">
                <a16:creationId xmlns:a16="http://schemas.microsoft.com/office/drawing/2014/main" id="{F57667AB-B3C1-16E7-8C9C-3D1EDFBF0516}"/>
              </a:ext>
            </a:extLst>
          </p:cNvPr>
          <p:cNvSpPr txBox="1"/>
          <p:nvPr/>
        </p:nvSpPr>
        <p:spPr>
          <a:xfrm>
            <a:off x="7806652" y="3534523"/>
            <a:ext cx="1555178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Pandas </a:t>
            </a:r>
            <a:r>
              <a:rPr kumimoji="0" lang="ko-KR" altLang="en-US" sz="1500" b="0" i="0" u="none" strike="noStrike" kern="1200" cap="none" spc="-50" normalizeH="0" baseline="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라이브러리</a:t>
            </a:r>
            <a:endParaRPr kumimoji="0" lang="ko-KR" altLang="en-US" sz="1500" b="0" i="0" u="none" strike="noStrike" kern="1200" cap="none" spc="-50" normalizeH="0" baseline="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261" name="직선 연결선 260">
            <a:extLst>
              <a:ext uri="{FF2B5EF4-FFF2-40B4-BE49-F238E27FC236}">
                <a16:creationId xmlns:a16="http://schemas.microsoft.com/office/drawing/2014/main" id="{812D8CD2-46AD-EF18-F1DA-35C98E91DFB8}"/>
              </a:ext>
            </a:extLst>
          </p:cNvPr>
          <p:cNvCxnSpPr>
            <a:cxnSpLocks/>
            <a:stCxn id="18" idx="0"/>
            <a:endCxn id="63" idx="2"/>
          </p:cNvCxnSpPr>
          <p:nvPr/>
        </p:nvCxnSpPr>
        <p:spPr>
          <a:xfrm flipH="1" flipV="1">
            <a:off x="8584241" y="3806264"/>
            <a:ext cx="1251" cy="52431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직선 화살표 연결선 270">
            <a:extLst>
              <a:ext uri="{FF2B5EF4-FFF2-40B4-BE49-F238E27FC236}">
                <a16:creationId xmlns:a16="http://schemas.microsoft.com/office/drawing/2014/main" id="{E64ABF80-2992-D477-EFD0-DB5C00E0C9D4}"/>
              </a:ext>
            </a:extLst>
          </p:cNvPr>
          <p:cNvCxnSpPr>
            <a:cxnSpLocks/>
            <a:stCxn id="16" idx="2"/>
            <a:endCxn id="54" idx="0"/>
          </p:cNvCxnSpPr>
          <p:nvPr/>
        </p:nvCxnSpPr>
        <p:spPr>
          <a:xfrm>
            <a:off x="6203088" y="5311055"/>
            <a:ext cx="0" cy="43060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99904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C2A60979-096B-F0C1-9D23-5197984DC52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4" name="그림 203" descr="사람, 의류, 손가락, 손목이(가) 표시된 사진&#10;&#10;자동 생성된 설명">
            <a:extLst>
              <a:ext uri="{FF2B5EF4-FFF2-40B4-BE49-F238E27FC236}">
                <a16:creationId xmlns:a16="http://schemas.microsoft.com/office/drawing/2014/main" id="{F76D4194-448F-4870-C1C7-BFE23A3088C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1168244"/>
            <a:ext cx="12188389" cy="3267276"/>
          </a:xfrm>
          <a:custGeom>
            <a:avLst/>
            <a:gdLst>
              <a:gd name="connsiteX0" fmla="*/ 0 w 12188389"/>
              <a:gd name="connsiteY0" fmla="*/ 0 h 3267276"/>
              <a:gd name="connsiteX1" fmla="*/ 12188389 w 12188389"/>
              <a:gd name="connsiteY1" fmla="*/ 0 h 3267276"/>
              <a:gd name="connsiteX2" fmla="*/ 12188389 w 12188389"/>
              <a:gd name="connsiteY2" fmla="*/ 3267276 h 3267276"/>
              <a:gd name="connsiteX3" fmla="*/ 0 w 12188389"/>
              <a:gd name="connsiteY3" fmla="*/ 3267276 h 3267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8389" h="3267276">
                <a:moveTo>
                  <a:pt x="0" y="0"/>
                </a:moveTo>
                <a:lnTo>
                  <a:pt x="12188389" y="0"/>
                </a:lnTo>
                <a:lnTo>
                  <a:pt x="12188389" y="3267276"/>
                </a:lnTo>
                <a:lnTo>
                  <a:pt x="0" y="3267276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60A95CF-9614-870E-645B-5A4853BE7DF4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소제목을 입력해주세요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05C3DD-2E93-8DC3-B015-2B6AE05E78DF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b="1" spc="-15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개요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97559CE-0E70-3264-EF46-D60DBC305BE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02201-3661-8C21-13CC-A9C6749F8A66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3706D4-C934-D5F4-3C24-4C9F3186EA09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DD42E8-127B-0289-9E29-D9E3E81B6E7D}"/>
              </a:ext>
            </a:extLst>
          </p:cNvPr>
          <p:cNvSpPr txBox="1"/>
          <p:nvPr/>
        </p:nvSpPr>
        <p:spPr>
          <a:xfrm>
            <a:off x="10615667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201074-A33C-5DD9-BDF1-8D2796BEB75F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BUSINESS PRESENTATION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CA356F4-6823-EFB6-EAD9-4E8C5AC4C268}"/>
              </a:ext>
            </a:extLst>
          </p:cNvPr>
          <p:cNvSpPr/>
          <p:nvPr/>
        </p:nvSpPr>
        <p:spPr>
          <a:xfrm>
            <a:off x="8014309" y="956672"/>
            <a:ext cx="769512" cy="12748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E970EC3E-FC53-4978-EFF0-201FBCE038D8}"/>
              </a:ext>
            </a:extLst>
          </p:cNvPr>
          <p:cNvSpPr txBox="1"/>
          <p:nvPr/>
        </p:nvSpPr>
        <p:spPr>
          <a:xfrm>
            <a:off x="7315266" y="3657986"/>
            <a:ext cx="438362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/>
                <a:ea typeface="Pretendard ExtraBold"/>
                <a:cs typeface="+mn-cs"/>
              </a:rPr>
              <a:t>WORK SUMMARY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B30732EC-8446-DB2B-CE41-D72EE7BBD2D3}"/>
              </a:ext>
            </a:extLst>
          </p:cNvPr>
          <p:cNvSpPr txBox="1"/>
          <p:nvPr/>
        </p:nvSpPr>
        <p:spPr>
          <a:xfrm>
            <a:off x="7626285" y="4641074"/>
            <a:ext cx="4091458" cy="936347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입력하세요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</a:p>
        </p:txBody>
      </p:sp>
      <p:cxnSp>
        <p:nvCxnSpPr>
          <p:cNvPr id="214" name="직선 연결선 213">
            <a:extLst>
              <a:ext uri="{FF2B5EF4-FFF2-40B4-BE49-F238E27FC236}">
                <a16:creationId xmlns:a16="http://schemas.microsoft.com/office/drawing/2014/main" id="{E185B1C7-EE53-0879-9BDC-2CF9D50E4976}"/>
              </a:ext>
            </a:extLst>
          </p:cNvPr>
          <p:cNvCxnSpPr>
            <a:cxnSpLocks/>
          </p:cNvCxnSpPr>
          <p:nvPr/>
        </p:nvCxnSpPr>
        <p:spPr>
          <a:xfrm>
            <a:off x="2364483" y="2919512"/>
            <a:ext cx="0" cy="414346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D1878CFE-B390-202F-DE00-E3E198D47144}"/>
              </a:ext>
            </a:extLst>
          </p:cNvPr>
          <p:cNvSpPr/>
          <p:nvPr/>
        </p:nvSpPr>
        <p:spPr>
          <a:xfrm>
            <a:off x="1306266" y="3333858"/>
            <a:ext cx="2116434" cy="28758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16" name="Oval 197">
            <a:extLst>
              <a:ext uri="{FF2B5EF4-FFF2-40B4-BE49-F238E27FC236}">
                <a16:creationId xmlns:a16="http://schemas.microsoft.com/office/drawing/2014/main" id="{FCEB1EF0-EDBD-C716-0B60-5F9FD2544195}"/>
              </a:ext>
            </a:extLst>
          </p:cNvPr>
          <p:cNvSpPr/>
          <p:nvPr/>
        </p:nvSpPr>
        <p:spPr>
          <a:xfrm rot="5400000">
            <a:off x="1927618" y="2338923"/>
            <a:ext cx="873730" cy="876477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>
            <a:outerShdw blurRad="292100" sx="102000" sy="102000" algn="ctr" rotWithShape="0">
              <a:prstClr val="black">
                <a:alpha val="6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Light" panose="02000403000000020004" pitchFamily="50" charset="-127"/>
              <a:ea typeface="Pretendard"/>
              <a:cs typeface="+mn-cs"/>
            </a:endParaRPr>
          </a:p>
        </p:txBody>
      </p:sp>
      <p:sp>
        <p:nvSpPr>
          <p:cNvPr id="218" name="자유형: 도형 217">
            <a:extLst>
              <a:ext uri="{FF2B5EF4-FFF2-40B4-BE49-F238E27FC236}">
                <a16:creationId xmlns:a16="http://schemas.microsoft.com/office/drawing/2014/main" id="{CA947AD2-3E15-F903-7FA5-E316BA5F19C0}"/>
              </a:ext>
            </a:extLst>
          </p:cNvPr>
          <p:cNvSpPr/>
          <p:nvPr/>
        </p:nvSpPr>
        <p:spPr>
          <a:xfrm>
            <a:off x="2151413" y="2545831"/>
            <a:ext cx="426140" cy="431337"/>
          </a:xfrm>
          <a:custGeom>
            <a:avLst/>
            <a:gdLst>
              <a:gd name="connsiteX0" fmla="*/ 244609 w 426140"/>
              <a:gd name="connsiteY0" fmla="*/ 431337 h 431337"/>
              <a:gd name="connsiteX1" fmla="*/ 174287 w 426140"/>
              <a:gd name="connsiteY1" fmla="*/ 431337 h 431337"/>
              <a:gd name="connsiteX2" fmla="*/ 169748 w 426140"/>
              <a:gd name="connsiteY2" fmla="*/ 376190 h 431337"/>
              <a:gd name="connsiteX3" fmla="*/ 125030 w 426140"/>
              <a:gd name="connsiteY3" fmla="*/ 356210 h 431337"/>
              <a:gd name="connsiteX4" fmla="*/ 84707 w 426140"/>
              <a:gd name="connsiteY4" fmla="*/ 390751 h 431337"/>
              <a:gd name="connsiteX5" fmla="*/ 35050 w 426140"/>
              <a:gd name="connsiteY5" fmla="*/ 340453 h 431337"/>
              <a:gd name="connsiteX6" fmla="*/ 70325 w 426140"/>
              <a:gd name="connsiteY6" fmla="*/ 298236 h 431337"/>
              <a:gd name="connsiteX7" fmla="*/ 52633 w 426140"/>
              <a:gd name="connsiteY7" fmla="*/ 251961 h 431337"/>
              <a:gd name="connsiteX8" fmla="*/ 0 w 426140"/>
              <a:gd name="connsiteY8" fmla="*/ 247513 h 431337"/>
              <a:gd name="connsiteX9" fmla="*/ 17 w 426140"/>
              <a:gd name="connsiteY9" fmla="*/ 176484 h 431337"/>
              <a:gd name="connsiteX10" fmla="*/ 54460 w 426140"/>
              <a:gd name="connsiteY10" fmla="*/ 171891 h 431337"/>
              <a:gd name="connsiteX11" fmla="*/ 74257 w 426140"/>
              <a:gd name="connsiteY11" fmla="*/ 126503 h 431337"/>
              <a:gd name="connsiteX12" fmla="*/ 40158 w 426140"/>
              <a:gd name="connsiteY12" fmla="*/ 85695 h 431337"/>
              <a:gd name="connsiteX13" fmla="*/ 89826 w 426140"/>
              <a:gd name="connsiteY13" fmla="*/ 35400 h 431337"/>
              <a:gd name="connsiteX14" fmla="*/ 131548 w 426140"/>
              <a:gd name="connsiteY14" fmla="*/ 71150 h 431337"/>
              <a:gd name="connsiteX15" fmla="*/ 177135 w 426140"/>
              <a:gd name="connsiteY15" fmla="*/ 53300 h 431337"/>
              <a:gd name="connsiteX16" fmla="*/ 181525 w 426140"/>
              <a:gd name="connsiteY16" fmla="*/ 0 h 431337"/>
              <a:gd name="connsiteX17" fmla="*/ 251857 w 426140"/>
              <a:gd name="connsiteY17" fmla="*/ 0 h 431337"/>
              <a:gd name="connsiteX18" fmla="*/ 256400 w 426140"/>
              <a:gd name="connsiteY18" fmla="*/ 55154 h 431337"/>
              <a:gd name="connsiteX19" fmla="*/ 301117 w 426140"/>
              <a:gd name="connsiteY19" fmla="*/ 75130 h 431337"/>
              <a:gd name="connsiteX20" fmla="*/ 341450 w 426140"/>
              <a:gd name="connsiteY20" fmla="*/ 40579 h 431337"/>
              <a:gd name="connsiteX21" fmla="*/ 391115 w 426140"/>
              <a:gd name="connsiteY21" fmla="*/ 90874 h 431337"/>
              <a:gd name="connsiteX22" fmla="*/ 355823 w 426140"/>
              <a:gd name="connsiteY22" fmla="*/ 133088 h 431337"/>
              <a:gd name="connsiteX23" fmla="*/ 373521 w 426140"/>
              <a:gd name="connsiteY23" fmla="*/ 179376 h 431337"/>
              <a:gd name="connsiteX24" fmla="*/ 426141 w 426140"/>
              <a:gd name="connsiteY24" fmla="*/ 183817 h 431337"/>
              <a:gd name="connsiteX25" fmla="*/ 426134 w 426140"/>
              <a:gd name="connsiteY25" fmla="*/ 254846 h 431337"/>
              <a:gd name="connsiteX26" fmla="*/ 371684 w 426140"/>
              <a:gd name="connsiteY26" fmla="*/ 259442 h 431337"/>
              <a:gd name="connsiteX27" fmla="*/ 351887 w 426140"/>
              <a:gd name="connsiteY27" fmla="*/ 304831 h 431337"/>
              <a:gd name="connsiteX28" fmla="*/ 385986 w 426140"/>
              <a:gd name="connsiteY28" fmla="*/ 345636 h 431337"/>
              <a:gd name="connsiteX29" fmla="*/ 336322 w 426140"/>
              <a:gd name="connsiteY29" fmla="*/ 395934 h 431337"/>
              <a:gd name="connsiteX30" fmla="*/ 294586 w 426140"/>
              <a:gd name="connsiteY30" fmla="*/ 360180 h 431337"/>
              <a:gd name="connsiteX31" fmla="*/ 249010 w 426140"/>
              <a:gd name="connsiteY31" fmla="*/ 378037 h 431337"/>
              <a:gd name="connsiteX32" fmla="*/ 244609 w 426140"/>
              <a:gd name="connsiteY32" fmla="*/ 431337 h 431337"/>
              <a:gd name="connsiteX33" fmla="*/ 186705 w 426140"/>
              <a:gd name="connsiteY33" fmla="*/ 417858 h 431337"/>
              <a:gd name="connsiteX34" fmla="*/ 232197 w 426140"/>
              <a:gd name="connsiteY34" fmla="*/ 417858 h 431337"/>
              <a:gd name="connsiteX35" fmla="*/ 236410 w 426140"/>
              <a:gd name="connsiteY35" fmla="*/ 366818 h 431337"/>
              <a:gd name="connsiteX36" fmla="*/ 241424 w 426140"/>
              <a:gd name="connsiteY36" fmla="*/ 365851 h 431337"/>
              <a:gd name="connsiteX37" fmla="*/ 291735 w 426140"/>
              <a:gd name="connsiteY37" fmla="*/ 346178 h 431337"/>
              <a:gd name="connsiteX38" fmla="*/ 295928 w 426140"/>
              <a:gd name="connsiteY38" fmla="*/ 343580 h 431337"/>
              <a:gd name="connsiteX39" fmla="*/ 335550 w 426140"/>
              <a:gd name="connsiteY39" fmla="*/ 377524 h 431337"/>
              <a:gd name="connsiteX40" fmla="*/ 367786 w 426140"/>
              <a:gd name="connsiteY40" fmla="*/ 344878 h 431337"/>
              <a:gd name="connsiteX41" fmla="*/ 335108 w 426140"/>
              <a:gd name="connsiteY41" fmla="*/ 305774 h 431337"/>
              <a:gd name="connsiteX42" fmla="*/ 337932 w 426140"/>
              <a:gd name="connsiteY42" fmla="*/ 301575 h 431337"/>
              <a:gd name="connsiteX43" fmla="*/ 359769 w 426140"/>
              <a:gd name="connsiteY43" fmla="*/ 251574 h 431337"/>
              <a:gd name="connsiteX44" fmla="*/ 360894 w 426140"/>
              <a:gd name="connsiteY44" fmla="*/ 246826 h 431337"/>
              <a:gd name="connsiteX45" fmla="*/ 412651 w 426140"/>
              <a:gd name="connsiteY45" fmla="*/ 242459 h 431337"/>
              <a:gd name="connsiteX46" fmla="*/ 412658 w 426140"/>
              <a:gd name="connsiteY46" fmla="*/ 196204 h 431337"/>
              <a:gd name="connsiteX47" fmla="*/ 362242 w 426140"/>
              <a:gd name="connsiteY47" fmla="*/ 191945 h 431337"/>
              <a:gd name="connsiteX48" fmla="*/ 361295 w 426140"/>
              <a:gd name="connsiteY48" fmla="*/ 186904 h 431337"/>
              <a:gd name="connsiteX49" fmla="*/ 341848 w 426140"/>
              <a:gd name="connsiteY49" fmla="*/ 135878 h 431337"/>
              <a:gd name="connsiteX50" fmla="*/ 339361 w 426140"/>
              <a:gd name="connsiteY50" fmla="*/ 131760 h 431337"/>
              <a:gd name="connsiteX51" fmla="*/ 372914 w 426140"/>
              <a:gd name="connsiteY51" fmla="*/ 91619 h 431337"/>
              <a:gd name="connsiteX52" fmla="*/ 340679 w 426140"/>
              <a:gd name="connsiteY52" fmla="*/ 58975 h 431337"/>
              <a:gd name="connsiteX53" fmla="*/ 302077 w 426140"/>
              <a:gd name="connsiteY53" fmla="*/ 92043 h 431337"/>
              <a:gd name="connsiteX54" fmla="*/ 297811 w 426140"/>
              <a:gd name="connsiteY54" fmla="*/ 89105 h 431337"/>
              <a:gd name="connsiteX55" fmla="*/ 248474 w 426140"/>
              <a:gd name="connsiteY55" fmla="*/ 67009 h 431337"/>
              <a:gd name="connsiteX56" fmla="*/ 243756 w 426140"/>
              <a:gd name="connsiteY56" fmla="*/ 65856 h 431337"/>
              <a:gd name="connsiteX57" fmla="*/ 239443 w 426140"/>
              <a:gd name="connsiteY57" fmla="*/ 13479 h 431337"/>
              <a:gd name="connsiteX58" fmla="*/ 193943 w 426140"/>
              <a:gd name="connsiteY58" fmla="*/ 13479 h 431337"/>
              <a:gd name="connsiteX59" fmla="*/ 189738 w 426140"/>
              <a:gd name="connsiteY59" fmla="*/ 64515 h 431337"/>
              <a:gd name="connsiteX60" fmla="*/ 184717 w 426140"/>
              <a:gd name="connsiteY60" fmla="*/ 65486 h 431337"/>
              <a:gd name="connsiteX61" fmla="*/ 134402 w 426140"/>
              <a:gd name="connsiteY61" fmla="*/ 85155 h 431337"/>
              <a:gd name="connsiteX62" fmla="*/ 130210 w 426140"/>
              <a:gd name="connsiteY62" fmla="*/ 87753 h 431337"/>
              <a:gd name="connsiteX63" fmla="*/ 90594 w 426140"/>
              <a:gd name="connsiteY63" fmla="*/ 53806 h 431337"/>
              <a:gd name="connsiteX64" fmla="*/ 58359 w 426140"/>
              <a:gd name="connsiteY64" fmla="*/ 86449 h 431337"/>
              <a:gd name="connsiteX65" fmla="*/ 91039 w 426140"/>
              <a:gd name="connsiteY65" fmla="*/ 125560 h 431337"/>
              <a:gd name="connsiteX66" fmla="*/ 88219 w 426140"/>
              <a:gd name="connsiteY66" fmla="*/ 129758 h 431337"/>
              <a:gd name="connsiteX67" fmla="*/ 66375 w 426140"/>
              <a:gd name="connsiteY67" fmla="*/ 179756 h 431337"/>
              <a:gd name="connsiteX68" fmla="*/ 65250 w 426140"/>
              <a:gd name="connsiteY68" fmla="*/ 184508 h 431337"/>
              <a:gd name="connsiteX69" fmla="*/ 13493 w 426140"/>
              <a:gd name="connsiteY69" fmla="*/ 188872 h 431337"/>
              <a:gd name="connsiteX70" fmla="*/ 13483 w 426140"/>
              <a:gd name="connsiteY70" fmla="*/ 235122 h 431337"/>
              <a:gd name="connsiteX71" fmla="*/ 63905 w 426140"/>
              <a:gd name="connsiteY71" fmla="*/ 239382 h 431337"/>
              <a:gd name="connsiteX72" fmla="*/ 64852 w 426140"/>
              <a:gd name="connsiteY72" fmla="*/ 244423 h 431337"/>
              <a:gd name="connsiteX73" fmla="*/ 84299 w 426140"/>
              <a:gd name="connsiteY73" fmla="*/ 295432 h 431337"/>
              <a:gd name="connsiteX74" fmla="*/ 86793 w 426140"/>
              <a:gd name="connsiteY74" fmla="*/ 299550 h 431337"/>
              <a:gd name="connsiteX75" fmla="*/ 53243 w 426140"/>
              <a:gd name="connsiteY75" fmla="*/ 339698 h 431337"/>
              <a:gd name="connsiteX76" fmla="*/ 85475 w 426140"/>
              <a:gd name="connsiteY76" fmla="*/ 372345 h 431337"/>
              <a:gd name="connsiteX77" fmla="*/ 124067 w 426140"/>
              <a:gd name="connsiteY77" fmla="*/ 339287 h 431337"/>
              <a:gd name="connsiteX78" fmla="*/ 128336 w 426140"/>
              <a:gd name="connsiteY78" fmla="*/ 342225 h 431337"/>
              <a:gd name="connsiteX79" fmla="*/ 177660 w 426140"/>
              <a:gd name="connsiteY79" fmla="*/ 364318 h 431337"/>
              <a:gd name="connsiteX80" fmla="*/ 182388 w 426140"/>
              <a:gd name="connsiteY80" fmla="*/ 365467 h 431337"/>
              <a:gd name="connsiteX81" fmla="*/ 186705 w 426140"/>
              <a:gd name="connsiteY81" fmla="*/ 417858 h 43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426140" h="431337">
                <a:moveTo>
                  <a:pt x="244609" y="431337"/>
                </a:moveTo>
                <a:lnTo>
                  <a:pt x="174287" y="431337"/>
                </a:lnTo>
                <a:lnTo>
                  <a:pt x="169748" y="376190"/>
                </a:lnTo>
                <a:cubicBezTo>
                  <a:pt x="153903" y="371833"/>
                  <a:pt x="138901" y="365130"/>
                  <a:pt x="125030" y="356210"/>
                </a:cubicBezTo>
                <a:lnTo>
                  <a:pt x="84707" y="390751"/>
                </a:lnTo>
                <a:lnTo>
                  <a:pt x="35050" y="340453"/>
                </a:lnTo>
                <a:lnTo>
                  <a:pt x="70325" y="298236"/>
                </a:lnTo>
                <a:cubicBezTo>
                  <a:pt x="62143" y="283786"/>
                  <a:pt x="56209" y="268258"/>
                  <a:pt x="52633" y="251961"/>
                </a:cubicBezTo>
                <a:lnTo>
                  <a:pt x="0" y="247513"/>
                </a:lnTo>
                <a:lnTo>
                  <a:pt x="17" y="176484"/>
                </a:lnTo>
                <a:lnTo>
                  <a:pt x="54460" y="171891"/>
                </a:lnTo>
                <a:cubicBezTo>
                  <a:pt x="58770" y="155804"/>
                  <a:pt x="65412" y="140579"/>
                  <a:pt x="74257" y="126503"/>
                </a:cubicBezTo>
                <a:lnTo>
                  <a:pt x="40158" y="85695"/>
                </a:lnTo>
                <a:lnTo>
                  <a:pt x="89826" y="35400"/>
                </a:lnTo>
                <a:lnTo>
                  <a:pt x="131548" y="71150"/>
                </a:lnTo>
                <a:cubicBezTo>
                  <a:pt x="145778" y="62908"/>
                  <a:pt x="161071" y="56920"/>
                  <a:pt x="177135" y="53300"/>
                </a:cubicBezTo>
                <a:lnTo>
                  <a:pt x="181525" y="0"/>
                </a:lnTo>
                <a:lnTo>
                  <a:pt x="251857" y="0"/>
                </a:lnTo>
                <a:lnTo>
                  <a:pt x="256400" y="55154"/>
                </a:lnTo>
                <a:cubicBezTo>
                  <a:pt x="272268" y="59528"/>
                  <a:pt x="287267" y="66230"/>
                  <a:pt x="301117" y="75130"/>
                </a:cubicBezTo>
                <a:lnTo>
                  <a:pt x="341450" y="40579"/>
                </a:lnTo>
                <a:lnTo>
                  <a:pt x="391115" y="90874"/>
                </a:lnTo>
                <a:lnTo>
                  <a:pt x="355823" y="133088"/>
                </a:lnTo>
                <a:cubicBezTo>
                  <a:pt x="364011" y="147558"/>
                  <a:pt x="369946" y="163086"/>
                  <a:pt x="373521" y="179376"/>
                </a:cubicBezTo>
                <a:lnTo>
                  <a:pt x="426141" y="183817"/>
                </a:lnTo>
                <a:lnTo>
                  <a:pt x="426134" y="254846"/>
                </a:lnTo>
                <a:lnTo>
                  <a:pt x="371684" y="259442"/>
                </a:lnTo>
                <a:cubicBezTo>
                  <a:pt x="367368" y="275543"/>
                  <a:pt x="360726" y="290772"/>
                  <a:pt x="351887" y="304831"/>
                </a:cubicBezTo>
                <a:lnTo>
                  <a:pt x="385986" y="345636"/>
                </a:lnTo>
                <a:lnTo>
                  <a:pt x="336322" y="395934"/>
                </a:lnTo>
                <a:lnTo>
                  <a:pt x="294586" y="360180"/>
                </a:lnTo>
                <a:cubicBezTo>
                  <a:pt x="280332" y="368429"/>
                  <a:pt x="265040" y="374421"/>
                  <a:pt x="249010" y="378037"/>
                </a:cubicBezTo>
                <a:lnTo>
                  <a:pt x="244609" y="431337"/>
                </a:lnTo>
                <a:close/>
                <a:moveTo>
                  <a:pt x="186705" y="417858"/>
                </a:moveTo>
                <a:lnTo>
                  <a:pt x="232197" y="417858"/>
                </a:lnTo>
                <a:lnTo>
                  <a:pt x="236410" y="366818"/>
                </a:lnTo>
                <a:lnTo>
                  <a:pt x="241424" y="365851"/>
                </a:lnTo>
                <a:cubicBezTo>
                  <a:pt x="259294" y="362411"/>
                  <a:pt x="276221" y="355789"/>
                  <a:pt x="291735" y="346178"/>
                </a:cubicBezTo>
                <a:lnTo>
                  <a:pt x="295928" y="343580"/>
                </a:lnTo>
                <a:lnTo>
                  <a:pt x="335550" y="377524"/>
                </a:lnTo>
                <a:lnTo>
                  <a:pt x="367786" y="344878"/>
                </a:lnTo>
                <a:lnTo>
                  <a:pt x="335108" y="305774"/>
                </a:lnTo>
                <a:lnTo>
                  <a:pt x="337932" y="301575"/>
                </a:lnTo>
                <a:cubicBezTo>
                  <a:pt x="348160" y="286340"/>
                  <a:pt x="355513" y="269518"/>
                  <a:pt x="359769" y="251574"/>
                </a:cubicBezTo>
                <a:lnTo>
                  <a:pt x="360894" y="246826"/>
                </a:lnTo>
                <a:lnTo>
                  <a:pt x="412651" y="242459"/>
                </a:lnTo>
                <a:lnTo>
                  <a:pt x="412658" y="196204"/>
                </a:lnTo>
                <a:lnTo>
                  <a:pt x="362242" y="191945"/>
                </a:lnTo>
                <a:lnTo>
                  <a:pt x="361295" y="186904"/>
                </a:lnTo>
                <a:cubicBezTo>
                  <a:pt x="357885" y="168771"/>
                  <a:pt x="351344" y="151601"/>
                  <a:pt x="341848" y="135878"/>
                </a:cubicBezTo>
                <a:lnTo>
                  <a:pt x="339361" y="131760"/>
                </a:lnTo>
                <a:lnTo>
                  <a:pt x="372914" y="91619"/>
                </a:lnTo>
                <a:lnTo>
                  <a:pt x="340679" y="58975"/>
                </a:lnTo>
                <a:lnTo>
                  <a:pt x="302077" y="92043"/>
                </a:lnTo>
                <a:lnTo>
                  <a:pt x="297811" y="89105"/>
                </a:lnTo>
                <a:cubicBezTo>
                  <a:pt x="282785" y="78766"/>
                  <a:pt x="266185" y="71332"/>
                  <a:pt x="248474" y="67009"/>
                </a:cubicBezTo>
                <a:lnTo>
                  <a:pt x="243756" y="65856"/>
                </a:lnTo>
                <a:lnTo>
                  <a:pt x="239443" y="13479"/>
                </a:lnTo>
                <a:lnTo>
                  <a:pt x="193943" y="13479"/>
                </a:lnTo>
                <a:lnTo>
                  <a:pt x="189738" y="64515"/>
                </a:lnTo>
                <a:lnTo>
                  <a:pt x="184717" y="65486"/>
                </a:lnTo>
                <a:cubicBezTo>
                  <a:pt x="166806" y="68940"/>
                  <a:pt x="149880" y="75558"/>
                  <a:pt x="134402" y="85155"/>
                </a:cubicBezTo>
                <a:lnTo>
                  <a:pt x="130210" y="87753"/>
                </a:lnTo>
                <a:lnTo>
                  <a:pt x="90594" y="53806"/>
                </a:lnTo>
                <a:lnTo>
                  <a:pt x="58359" y="86449"/>
                </a:lnTo>
                <a:lnTo>
                  <a:pt x="91039" y="125560"/>
                </a:lnTo>
                <a:lnTo>
                  <a:pt x="88219" y="129758"/>
                </a:lnTo>
                <a:cubicBezTo>
                  <a:pt x="77974" y="145013"/>
                  <a:pt x="70625" y="161836"/>
                  <a:pt x="66375" y="179756"/>
                </a:cubicBezTo>
                <a:lnTo>
                  <a:pt x="65250" y="184508"/>
                </a:lnTo>
                <a:lnTo>
                  <a:pt x="13493" y="188872"/>
                </a:lnTo>
                <a:lnTo>
                  <a:pt x="13483" y="235122"/>
                </a:lnTo>
                <a:lnTo>
                  <a:pt x="63905" y="239382"/>
                </a:lnTo>
                <a:lnTo>
                  <a:pt x="64852" y="244423"/>
                </a:lnTo>
                <a:cubicBezTo>
                  <a:pt x="68259" y="262576"/>
                  <a:pt x="74803" y="279736"/>
                  <a:pt x="84299" y="295432"/>
                </a:cubicBezTo>
                <a:lnTo>
                  <a:pt x="86793" y="299550"/>
                </a:lnTo>
                <a:lnTo>
                  <a:pt x="53243" y="339698"/>
                </a:lnTo>
                <a:lnTo>
                  <a:pt x="85475" y="372345"/>
                </a:lnTo>
                <a:lnTo>
                  <a:pt x="124067" y="339287"/>
                </a:lnTo>
                <a:lnTo>
                  <a:pt x="128336" y="342225"/>
                </a:lnTo>
                <a:cubicBezTo>
                  <a:pt x="143393" y="352588"/>
                  <a:pt x="159989" y="360022"/>
                  <a:pt x="177660" y="364318"/>
                </a:cubicBezTo>
                <a:lnTo>
                  <a:pt x="182388" y="365467"/>
                </a:lnTo>
                <a:lnTo>
                  <a:pt x="186705" y="417858"/>
                </a:lnTo>
                <a:close/>
              </a:path>
            </a:pathLst>
          </a:custGeom>
          <a:solidFill>
            <a:schemeClr val="accent1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19" name="자유형: 도형 218">
            <a:extLst>
              <a:ext uri="{FF2B5EF4-FFF2-40B4-BE49-F238E27FC236}">
                <a16:creationId xmlns:a16="http://schemas.microsoft.com/office/drawing/2014/main" id="{EAA2D452-AB86-0C0C-3BFE-B781C64D2FFD}"/>
              </a:ext>
            </a:extLst>
          </p:cNvPr>
          <p:cNvSpPr/>
          <p:nvPr/>
        </p:nvSpPr>
        <p:spPr>
          <a:xfrm>
            <a:off x="2246789" y="2642403"/>
            <a:ext cx="117701" cy="119099"/>
          </a:xfrm>
          <a:custGeom>
            <a:avLst/>
            <a:gdLst>
              <a:gd name="connsiteX0" fmla="*/ 13479 w 117701"/>
              <a:gd name="connsiteY0" fmla="*/ 119100 h 119099"/>
              <a:gd name="connsiteX1" fmla="*/ 0 w 117701"/>
              <a:gd name="connsiteY1" fmla="*/ 119100 h 119099"/>
              <a:gd name="connsiteX2" fmla="*/ 117701 w 117701"/>
              <a:gd name="connsiteY2" fmla="*/ 0 h 119099"/>
              <a:gd name="connsiteX3" fmla="*/ 117701 w 117701"/>
              <a:gd name="connsiteY3" fmla="*/ 13479 h 119099"/>
              <a:gd name="connsiteX4" fmla="*/ 13479 w 117701"/>
              <a:gd name="connsiteY4" fmla="*/ 119100 h 119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701" h="119099">
                <a:moveTo>
                  <a:pt x="13479" y="119100"/>
                </a:moveTo>
                <a:lnTo>
                  <a:pt x="0" y="119100"/>
                </a:lnTo>
                <a:cubicBezTo>
                  <a:pt x="0" y="53429"/>
                  <a:pt x="52798" y="0"/>
                  <a:pt x="117701" y="0"/>
                </a:cubicBezTo>
                <a:lnTo>
                  <a:pt x="117701" y="13479"/>
                </a:lnTo>
                <a:cubicBezTo>
                  <a:pt x="60232" y="13479"/>
                  <a:pt x="13479" y="60862"/>
                  <a:pt x="13479" y="119100"/>
                </a:cubicBezTo>
                <a:close/>
              </a:path>
            </a:pathLst>
          </a:custGeom>
          <a:solidFill>
            <a:schemeClr val="accent1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20" name="자유형: 도형 219">
            <a:extLst>
              <a:ext uri="{FF2B5EF4-FFF2-40B4-BE49-F238E27FC236}">
                <a16:creationId xmlns:a16="http://schemas.microsoft.com/office/drawing/2014/main" id="{DDE52BE8-5B76-0B93-9EF9-90D994F1FA4C}"/>
              </a:ext>
            </a:extLst>
          </p:cNvPr>
          <p:cNvSpPr/>
          <p:nvPr/>
        </p:nvSpPr>
        <p:spPr>
          <a:xfrm>
            <a:off x="2293511" y="2689715"/>
            <a:ext cx="141940" cy="143577"/>
          </a:xfrm>
          <a:custGeom>
            <a:avLst/>
            <a:gdLst>
              <a:gd name="connsiteX0" fmla="*/ 70972 w 141940"/>
              <a:gd name="connsiteY0" fmla="*/ 143578 h 143577"/>
              <a:gd name="connsiteX1" fmla="*/ 0 w 141940"/>
              <a:gd name="connsiteY1" fmla="*/ 71787 h 143577"/>
              <a:gd name="connsiteX2" fmla="*/ 70972 w 141940"/>
              <a:gd name="connsiteY2" fmla="*/ 0 h 143577"/>
              <a:gd name="connsiteX3" fmla="*/ 141940 w 141940"/>
              <a:gd name="connsiteY3" fmla="*/ 71787 h 143577"/>
              <a:gd name="connsiteX4" fmla="*/ 70972 w 141940"/>
              <a:gd name="connsiteY4" fmla="*/ 143578 h 143577"/>
              <a:gd name="connsiteX5" fmla="*/ 70972 w 141940"/>
              <a:gd name="connsiteY5" fmla="*/ 13479 h 143577"/>
              <a:gd name="connsiteX6" fmla="*/ 13479 w 141940"/>
              <a:gd name="connsiteY6" fmla="*/ 71787 h 143577"/>
              <a:gd name="connsiteX7" fmla="*/ 70972 w 141940"/>
              <a:gd name="connsiteY7" fmla="*/ 130099 h 143577"/>
              <a:gd name="connsiteX8" fmla="*/ 128461 w 141940"/>
              <a:gd name="connsiteY8" fmla="*/ 71787 h 143577"/>
              <a:gd name="connsiteX9" fmla="*/ 70972 w 141940"/>
              <a:gd name="connsiteY9" fmla="*/ 13479 h 14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1940" h="143577">
                <a:moveTo>
                  <a:pt x="70972" y="143578"/>
                </a:moveTo>
                <a:cubicBezTo>
                  <a:pt x="31838" y="143578"/>
                  <a:pt x="0" y="111373"/>
                  <a:pt x="0" y="71787"/>
                </a:cubicBezTo>
                <a:cubicBezTo>
                  <a:pt x="0" y="32202"/>
                  <a:pt x="31838" y="0"/>
                  <a:pt x="70972" y="0"/>
                </a:cubicBezTo>
                <a:cubicBezTo>
                  <a:pt x="110106" y="0"/>
                  <a:pt x="141940" y="32202"/>
                  <a:pt x="141940" y="71787"/>
                </a:cubicBezTo>
                <a:cubicBezTo>
                  <a:pt x="141944" y="111373"/>
                  <a:pt x="110106" y="143578"/>
                  <a:pt x="70972" y="143578"/>
                </a:cubicBezTo>
                <a:close/>
                <a:moveTo>
                  <a:pt x="70972" y="13479"/>
                </a:moveTo>
                <a:cubicBezTo>
                  <a:pt x="39269" y="13479"/>
                  <a:pt x="13479" y="39636"/>
                  <a:pt x="13479" y="71787"/>
                </a:cubicBezTo>
                <a:cubicBezTo>
                  <a:pt x="13479" y="103939"/>
                  <a:pt x="39269" y="130099"/>
                  <a:pt x="70972" y="130099"/>
                </a:cubicBezTo>
                <a:cubicBezTo>
                  <a:pt x="102675" y="130099"/>
                  <a:pt x="128461" y="103939"/>
                  <a:pt x="128461" y="71787"/>
                </a:cubicBezTo>
                <a:cubicBezTo>
                  <a:pt x="128464" y="39636"/>
                  <a:pt x="102675" y="13479"/>
                  <a:pt x="70972" y="13479"/>
                </a:cubicBezTo>
                <a:close/>
              </a:path>
            </a:pathLst>
          </a:custGeom>
          <a:solidFill>
            <a:schemeClr val="accent1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66DDCE94-9176-BE22-BC0C-2E30701466EC}"/>
              </a:ext>
            </a:extLst>
          </p:cNvPr>
          <p:cNvSpPr txBox="1"/>
          <p:nvPr/>
        </p:nvSpPr>
        <p:spPr>
          <a:xfrm>
            <a:off x="1806638" y="3698596"/>
            <a:ext cx="11156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타이틀을 입력</a:t>
            </a:r>
          </a:p>
        </p:txBody>
      </p:sp>
      <p:cxnSp>
        <p:nvCxnSpPr>
          <p:cNvPr id="224" name="직선 연결선 223">
            <a:extLst>
              <a:ext uri="{FF2B5EF4-FFF2-40B4-BE49-F238E27FC236}">
                <a16:creationId xmlns:a16="http://schemas.microsoft.com/office/drawing/2014/main" id="{5FF5FC77-54CB-13EC-3BD1-F7E942657AB8}"/>
              </a:ext>
            </a:extLst>
          </p:cNvPr>
          <p:cNvCxnSpPr>
            <a:cxnSpLocks/>
          </p:cNvCxnSpPr>
          <p:nvPr/>
        </p:nvCxnSpPr>
        <p:spPr>
          <a:xfrm>
            <a:off x="2164870" y="4099424"/>
            <a:ext cx="399227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직선 연결선 235">
            <a:extLst>
              <a:ext uri="{FF2B5EF4-FFF2-40B4-BE49-F238E27FC236}">
                <a16:creationId xmlns:a16="http://schemas.microsoft.com/office/drawing/2014/main" id="{551BE3D8-5DB3-8CE6-292E-BE2B29D443CC}"/>
              </a:ext>
            </a:extLst>
          </p:cNvPr>
          <p:cNvCxnSpPr>
            <a:cxnSpLocks/>
          </p:cNvCxnSpPr>
          <p:nvPr/>
        </p:nvCxnSpPr>
        <p:spPr>
          <a:xfrm>
            <a:off x="4852161" y="2919512"/>
            <a:ext cx="0" cy="414346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7" name="직사각형 236">
            <a:extLst>
              <a:ext uri="{FF2B5EF4-FFF2-40B4-BE49-F238E27FC236}">
                <a16:creationId xmlns:a16="http://schemas.microsoft.com/office/drawing/2014/main" id="{A72E37CB-188E-4353-6403-2032B45160C6}"/>
              </a:ext>
            </a:extLst>
          </p:cNvPr>
          <p:cNvSpPr/>
          <p:nvPr/>
        </p:nvSpPr>
        <p:spPr>
          <a:xfrm>
            <a:off x="3793944" y="3333858"/>
            <a:ext cx="2116434" cy="28758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38" name="Oval 197">
            <a:extLst>
              <a:ext uri="{FF2B5EF4-FFF2-40B4-BE49-F238E27FC236}">
                <a16:creationId xmlns:a16="http://schemas.microsoft.com/office/drawing/2014/main" id="{C97DCC8A-4D47-B72E-C28A-8D0A28BEB551}"/>
              </a:ext>
            </a:extLst>
          </p:cNvPr>
          <p:cNvSpPr/>
          <p:nvPr/>
        </p:nvSpPr>
        <p:spPr>
          <a:xfrm rot="5400000">
            <a:off x="4415296" y="2338923"/>
            <a:ext cx="873730" cy="876477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>
            <a:outerShdw blurRad="292100" sx="102000" sy="102000" algn="ctr" rotWithShape="0">
              <a:prstClr val="black">
                <a:alpha val="6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Light" panose="02000403000000020004" pitchFamily="50" charset="-127"/>
              <a:ea typeface="Pretendard"/>
              <a:cs typeface="+mn-cs"/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683F78A4-990A-6ED9-65B5-F582C74EE038}"/>
              </a:ext>
            </a:extLst>
          </p:cNvPr>
          <p:cNvSpPr txBox="1"/>
          <p:nvPr/>
        </p:nvSpPr>
        <p:spPr>
          <a:xfrm>
            <a:off x="4294316" y="3698596"/>
            <a:ext cx="11156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타이틀을 입력</a:t>
            </a:r>
          </a:p>
        </p:txBody>
      </p:sp>
      <p:cxnSp>
        <p:nvCxnSpPr>
          <p:cNvPr id="242" name="직선 연결선 241">
            <a:extLst>
              <a:ext uri="{FF2B5EF4-FFF2-40B4-BE49-F238E27FC236}">
                <a16:creationId xmlns:a16="http://schemas.microsoft.com/office/drawing/2014/main" id="{1A9FDB00-B15E-F8E2-C237-66CC42526723}"/>
              </a:ext>
            </a:extLst>
          </p:cNvPr>
          <p:cNvCxnSpPr>
            <a:cxnSpLocks/>
          </p:cNvCxnSpPr>
          <p:nvPr/>
        </p:nvCxnSpPr>
        <p:spPr>
          <a:xfrm>
            <a:off x="4652548" y="4099424"/>
            <a:ext cx="399227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4" name="그래픽 48">
            <a:extLst>
              <a:ext uri="{FF2B5EF4-FFF2-40B4-BE49-F238E27FC236}">
                <a16:creationId xmlns:a16="http://schemas.microsoft.com/office/drawing/2014/main" id="{9FDAEB33-E62B-DBF0-3E8E-CCB4BBE4B7B6}"/>
              </a:ext>
            </a:extLst>
          </p:cNvPr>
          <p:cNvGrpSpPr/>
          <p:nvPr/>
        </p:nvGrpSpPr>
        <p:grpSpPr>
          <a:xfrm>
            <a:off x="4654783" y="2660315"/>
            <a:ext cx="394756" cy="233695"/>
            <a:chOff x="7332387" y="4919132"/>
            <a:chExt cx="394756" cy="233695"/>
          </a:xfrm>
          <a:solidFill>
            <a:schemeClr val="accent1"/>
          </a:solidFill>
        </p:grpSpPr>
        <p:grpSp>
          <p:nvGrpSpPr>
            <p:cNvPr id="254" name="그래픽 48">
              <a:extLst>
                <a:ext uri="{FF2B5EF4-FFF2-40B4-BE49-F238E27FC236}">
                  <a16:creationId xmlns:a16="http://schemas.microsoft.com/office/drawing/2014/main" id="{F5BB45CB-3AFB-4C30-D6B1-1F87F1B26921}"/>
                </a:ext>
              </a:extLst>
            </p:cNvPr>
            <p:cNvGrpSpPr/>
            <p:nvPr/>
          </p:nvGrpSpPr>
          <p:grpSpPr>
            <a:xfrm>
              <a:off x="7332387" y="4919132"/>
              <a:ext cx="394756" cy="233695"/>
              <a:chOff x="7332387" y="4919132"/>
              <a:chExt cx="394756" cy="233695"/>
            </a:xfrm>
            <a:grpFill/>
          </p:grpSpPr>
          <p:sp>
            <p:nvSpPr>
              <p:cNvPr id="257" name="자유형: 도형 256">
                <a:extLst>
                  <a:ext uri="{FF2B5EF4-FFF2-40B4-BE49-F238E27FC236}">
                    <a16:creationId xmlns:a16="http://schemas.microsoft.com/office/drawing/2014/main" id="{FFF972C0-0D05-C63F-63C0-5D7AC2D4409E}"/>
                  </a:ext>
                </a:extLst>
              </p:cNvPr>
              <p:cNvSpPr/>
              <p:nvPr/>
            </p:nvSpPr>
            <p:spPr>
              <a:xfrm>
                <a:off x="7332387" y="4919378"/>
                <a:ext cx="394756" cy="233448"/>
              </a:xfrm>
              <a:custGeom>
                <a:avLst/>
                <a:gdLst>
                  <a:gd name="connsiteX0" fmla="*/ 394754 w 394756"/>
                  <a:gd name="connsiteY0" fmla="*/ 233449 h 233448"/>
                  <a:gd name="connsiteX1" fmla="*/ 0 w 394756"/>
                  <a:gd name="connsiteY1" fmla="*/ 233449 h 233448"/>
                  <a:gd name="connsiteX2" fmla="*/ 0 w 394756"/>
                  <a:gd name="connsiteY2" fmla="*/ 0 h 233448"/>
                  <a:gd name="connsiteX3" fmla="*/ 394757 w 394756"/>
                  <a:gd name="connsiteY3" fmla="*/ 0 h 233448"/>
                  <a:gd name="connsiteX4" fmla="*/ 394757 w 394756"/>
                  <a:gd name="connsiteY4" fmla="*/ 233449 h 233448"/>
                  <a:gd name="connsiteX5" fmla="*/ 13500 w 394756"/>
                  <a:gd name="connsiteY5" fmla="*/ 219949 h 233448"/>
                  <a:gd name="connsiteX6" fmla="*/ 381257 w 394756"/>
                  <a:gd name="connsiteY6" fmla="*/ 219949 h 233448"/>
                  <a:gd name="connsiteX7" fmla="*/ 381257 w 394756"/>
                  <a:gd name="connsiteY7" fmla="*/ 13500 h 233448"/>
                  <a:gd name="connsiteX8" fmla="*/ 13500 w 394756"/>
                  <a:gd name="connsiteY8" fmla="*/ 13500 h 233448"/>
                  <a:gd name="connsiteX9" fmla="*/ 13500 w 394756"/>
                  <a:gd name="connsiteY9" fmla="*/ 219949 h 233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4756" h="233448">
                    <a:moveTo>
                      <a:pt x="394754" y="233449"/>
                    </a:moveTo>
                    <a:lnTo>
                      <a:pt x="0" y="233449"/>
                    </a:lnTo>
                    <a:lnTo>
                      <a:pt x="0" y="0"/>
                    </a:lnTo>
                    <a:lnTo>
                      <a:pt x="394757" y="0"/>
                    </a:lnTo>
                    <a:lnTo>
                      <a:pt x="394757" y="233449"/>
                    </a:lnTo>
                    <a:close/>
                    <a:moveTo>
                      <a:pt x="13500" y="219949"/>
                    </a:moveTo>
                    <a:lnTo>
                      <a:pt x="381257" y="219949"/>
                    </a:lnTo>
                    <a:lnTo>
                      <a:pt x="381257" y="13500"/>
                    </a:lnTo>
                    <a:lnTo>
                      <a:pt x="13500" y="13500"/>
                    </a:lnTo>
                    <a:lnTo>
                      <a:pt x="13500" y="219949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58" name="자유형: 도형 257">
                <a:extLst>
                  <a:ext uri="{FF2B5EF4-FFF2-40B4-BE49-F238E27FC236}">
                    <a16:creationId xmlns:a16="http://schemas.microsoft.com/office/drawing/2014/main" id="{06A4673E-74A5-7D7F-0F94-9D2EEDDCA675}"/>
                  </a:ext>
                </a:extLst>
              </p:cNvPr>
              <p:cNvSpPr/>
              <p:nvPr/>
            </p:nvSpPr>
            <p:spPr>
              <a:xfrm>
                <a:off x="7334709" y="4919132"/>
                <a:ext cx="389792" cy="169151"/>
              </a:xfrm>
              <a:custGeom>
                <a:avLst/>
                <a:gdLst>
                  <a:gd name="connsiteX0" fmla="*/ 194893 w 389792"/>
                  <a:gd name="connsiteY0" fmla="*/ 169152 h 169151"/>
                  <a:gd name="connsiteX1" fmla="*/ 176290 w 389792"/>
                  <a:gd name="connsiteY1" fmla="*/ 162523 h 169151"/>
                  <a:gd name="connsiteX2" fmla="*/ 0 w 389792"/>
                  <a:gd name="connsiteY2" fmla="*/ 11880 h 169151"/>
                  <a:gd name="connsiteX3" fmla="*/ 4388 w 389792"/>
                  <a:gd name="connsiteY3" fmla="*/ 0 h 169151"/>
                  <a:gd name="connsiteX4" fmla="*/ 385405 w 389792"/>
                  <a:gd name="connsiteY4" fmla="*/ 0 h 169151"/>
                  <a:gd name="connsiteX5" fmla="*/ 389792 w 389792"/>
                  <a:gd name="connsiteY5" fmla="*/ 11880 h 169151"/>
                  <a:gd name="connsiteX6" fmla="*/ 213509 w 389792"/>
                  <a:gd name="connsiteY6" fmla="*/ 162523 h 169151"/>
                  <a:gd name="connsiteX7" fmla="*/ 194893 w 389792"/>
                  <a:gd name="connsiteY7" fmla="*/ 169152 h 169151"/>
                  <a:gd name="connsiteX8" fmla="*/ 22670 w 389792"/>
                  <a:gd name="connsiteY8" fmla="*/ 13500 h 169151"/>
                  <a:gd name="connsiteX9" fmla="*/ 185061 w 389792"/>
                  <a:gd name="connsiteY9" fmla="*/ 152260 h 169151"/>
                  <a:gd name="connsiteX10" fmla="*/ 194893 w 389792"/>
                  <a:gd name="connsiteY10" fmla="*/ 155652 h 169151"/>
                  <a:gd name="connsiteX11" fmla="*/ 204744 w 389792"/>
                  <a:gd name="connsiteY11" fmla="*/ 152256 h 169151"/>
                  <a:gd name="connsiteX12" fmla="*/ 367122 w 389792"/>
                  <a:gd name="connsiteY12" fmla="*/ 13500 h 169151"/>
                  <a:gd name="connsiteX13" fmla="*/ 22670 w 389792"/>
                  <a:gd name="connsiteY13" fmla="*/ 13500 h 169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9792" h="169151">
                    <a:moveTo>
                      <a:pt x="194893" y="169152"/>
                    </a:moveTo>
                    <a:cubicBezTo>
                      <a:pt x="187896" y="169152"/>
                      <a:pt x="181292" y="166799"/>
                      <a:pt x="176290" y="162523"/>
                    </a:cubicBezTo>
                    <a:lnTo>
                      <a:pt x="0" y="11880"/>
                    </a:lnTo>
                    <a:lnTo>
                      <a:pt x="4388" y="0"/>
                    </a:lnTo>
                    <a:lnTo>
                      <a:pt x="385405" y="0"/>
                    </a:lnTo>
                    <a:lnTo>
                      <a:pt x="389792" y="11880"/>
                    </a:lnTo>
                    <a:lnTo>
                      <a:pt x="213509" y="162523"/>
                    </a:lnTo>
                    <a:cubicBezTo>
                      <a:pt x="208494" y="166799"/>
                      <a:pt x="201886" y="169152"/>
                      <a:pt x="194893" y="169152"/>
                    </a:cubicBezTo>
                    <a:close/>
                    <a:moveTo>
                      <a:pt x="22670" y="13500"/>
                    </a:moveTo>
                    <a:lnTo>
                      <a:pt x="185061" y="152260"/>
                    </a:lnTo>
                    <a:cubicBezTo>
                      <a:pt x="187583" y="154416"/>
                      <a:pt x="191167" y="155652"/>
                      <a:pt x="194893" y="155652"/>
                    </a:cubicBezTo>
                    <a:cubicBezTo>
                      <a:pt x="198622" y="155652"/>
                      <a:pt x="202213" y="154416"/>
                      <a:pt x="204744" y="152256"/>
                    </a:cubicBezTo>
                    <a:lnTo>
                      <a:pt x="367122" y="13500"/>
                    </a:lnTo>
                    <a:lnTo>
                      <a:pt x="22670" y="13500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</p:grpSp>
        <p:sp>
          <p:nvSpPr>
            <p:cNvPr id="255" name="자유형: 도형 254">
              <a:extLst>
                <a:ext uri="{FF2B5EF4-FFF2-40B4-BE49-F238E27FC236}">
                  <a16:creationId xmlns:a16="http://schemas.microsoft.com/office/drawing/2014/main" id="{0F673D65-9C32-C8D0-BE67-9DC8F2783D78}"/>
                </a:ext>
              </a:extLst>
            </p:cNvPr>
            <p:cNvSpPr/>
            <p:nvPr/>
          </p:nvSpPr>
          <p:spPr>
            <a:xfrm rot="2948410">
              <a:off x="7397271" y="5005754"/>
              <a:ext cx="13499" cy="167782"/>
            </a:xfrm>
            <a:custGeom>
              <a:avLst/>
              <a:gdLst>
                <a:gd name="connsiteX0" fmla="*/ 0 w 13499"/>
                <a:gd name="connsiteY0" fmla="*/ 0 h 167782"/>
                <a:gd name="connsiteX1" fmla="*/ 13500 w 13499"/>
                <a:gd name="connsiteY1" fmla="*/ 0 h 167782"/>
                <a:gd name="connsiteX2" fmla="*/ 13500 w 13499"/>
                <a:gd name="connsiteY2" fmla="*/ 167782 h 167782"/>
                <a:gd name="connsiteX3" fmla="*/ 0 w 13499"/>
                <a:gd name="connsiteY3" fmla="*/ 167782 h 16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99" h="167782">
                  <a:moveTo>
                    <a:pt x="0" y="0"/>
                  </a:moveTo>
                  <a:lnTo>
                    <a:pt x="13500" y="0"/>
                  </a:lnTo>
                  <a:lnTo>
                    <a:pt x="13500" y="167782"/>
                  </a:lnTo>
                  <a:lnTo>
                    <a:pt x="0" y="167782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56" name="자유형: 도형 255">
              <a:extLst>
                <a:ext uri="{FF2B5EF4-FFF2-40B4-BE49-F238E27FC236}">
                  <a16:creationId xmlns:a16="http://schemas.microsoft.com/office/drawing/2014/main" id="{3EAB6D09-8675-B445-D4AB-45C823384390}"/>
                </a:ext>
              </a:extLst>
            </p:cNvPr>
            <p:cNvSpPr/>
            <p:nvPr/>
          </p:nvSpPr>
          <p:spPr>
            <a:xfrm rot="2451590">
              <a:off x="7572726" y="5082903"/>
              <a:ext cx="167792" cy="13499"/>
            </a:xfrm>
            <a:custGeom>
              <a:avLst/>
              <a:gdLst>
                <a:gd name="connsiteX0" fmla="*/ 0 w 167792"/>
                <a:gd name="connsiteY0" fmla="*/ 0 h 13499"/>
                <a:gd name="connsiteX1" fmla="*/ 167792 w 167792"/>
                <a:gd name="connsiteY1" fmla="*/ 0 h 13499"/>
                <a:gd name="connsiteX2" fmla="*/ 167792 w 167792"/>
                <a:gd name="connsiteY2" fmla="*/ 13500 h 13499"/>
                <a:gd name="connsiteX3" fmla="*/ 0 w 167792"/>
                <a:gd name="connsiteY3" fmla="*/ 13500 h 1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792" h="13499">
                  <a:moveTo>
                    <a:pt x="0" y="0"/>
                  </a:moveTo>
                  <a:lnTo>
                    <a:pt x="167792" y="0"/>
                  </a:lnTo>
                  <a:lnTo>
                    <a:pt x="167792" y="13500"/>
                  </a:lnTo>
                  <a:lnTo>
                    <a:pt x="0" y="13500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</p:grpSp>
      <p:grpSp>
        <p:nvGrpSpPr>
          <p:cNvPr id="245" name="그래픽 48">
            <a:extLst>
              <a:ext uri="{FF2B5EF4-FFF2-40B4-BE49-F238E27FC236}">
                <a16:creationId xmlns:a16="http://schemas.microsoft.com/office/drawing/2014/main" id="{AE7EFA7B-ACEB-120F-7DC2-8F27747C82CD}"/>
              </a:ext>
            </a:extLst>
          </p:cNvPr>
          <p:cNvGrpSpPr/>
          <p:nvPr/>
        </p:nvGrpSpPr>
        <p:grpSpPr>
          <a:xfrm>
            <a:off x="4760375" y="2561161"/>
            <a:ext cx="183540" cy="432000"/>
            <a:chOff x="7437979" y="4819978"/>
            <a:chExt cx="183540" cy="432000"/>
          </a:xfrm>
          <a:solidFill>
            <a:schemeClr val="accent1"/>
          </a:solidFill>
        </p:grpSpPr>
        <p:sp>
          <p:nvSpPr>
            <p:cNvPr id="246" name="자유형: 도형 245">
              <a:extLst>
                <a:ext uri="{FF2B5EF4-FFF2-40B4-BE49-F238E27FC236}">
                  <a16:creationId xmlns:a16="http://schemas.microsoft.com/office/drawing/2014/main" id="{A71AD496-AC37-F2F1-3702-DDBA7E03F2E2}"/>
                </a:ext>
              </a:extLst>
            </p:cNvPr>
            <p:cNvSpPr/>
            <p:nvPr/>
          </p:nvSpPr>
          <p:spPr>
            <a:xfrm>
              <a:off x="7522990" y="4819978"/>
              <a:ext cx="13499" cy="43193"/>
            </a:xfrm>
            <a:custGeom>
              <a:avLst/>
              <a:gdLst>
                <a:gd name="connsiteX0" fmla="*/ 0 w 13499"/>
                <a:gd name="connsiteY0" fmla="*/ 0 h 43193"/>
                <a:gd name="connsiteX1" fmla="*/ 13500 w 13499"/>
                <a:gd name="connsiteY1" fmla="*/ 0 h 43193"/>
                <a:gd name="connsiteX2" fmla="*/ 13500 w 13499"/>
                <a:gd name="connsiteY2" fmla="*/ 43193 h 43193"/>
                <a:gd name="connsiteX3" fmla="*/ 0 w 13499"/>
                <a:gd name="connsiteY3" fmla="*/ 43193 h 4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99" h="43193">
                  <a:moveTo>
                    <a:pt x="0" y="0"/>
                  </a:moveTo>
                  <a:lnTo>
                    <a:pt x="13500" y="0"/>
                  </a:lnTo>
                  <a:lnTo>
                    <a:pt x="13500" y="43193"/>
                  </a:lnTo>
                  <a:lnTo>
                    <a:pt x="0" y="43193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247" name="그래픽 48">
              <a:extLst>
                <a:ext uri="{FF2B5EF4-FFF2-40B4-BE49-F238E27FC236}">
                  <a16:creationId xmlns:a16="http://schemas.microsoft.com/office/drawing/2014/main" id="{5EDBD82B-3547-A7B7-D57F-16BB52820CB8}"/>
                </a:ext>
              </a:extLst>
            </p:cNvPr>
            <p:cNvGrpSpPr/>
            <p:nvPr/>
          </p:nvGrpSpPr>
          <p:grpSpPr>
            <a:xfrm>
              <a:off x="7437979" y="4836343"/>
              <a:ext cx="183540" cy="44854"/>
              <a:chOff x="7437979" y="4836343"/>
              <a:chExt cx="183540" cy="44854"/>
            </a:xfrm>
            <a:grpFill/>
          </p:grpSpPr>
          <p:sp>
            <p:nvSpPr>
              <p:cNvPr id="252" name="자유형: 도형 251">
                <a:extLst>
                  <a:ext uri="{FF2B5EF4-FFF2-40B4-BE49-F238E27FC236}">
                    <a16:creationId xmlns:a16="http://schemas.microsoft.com/office/drawing/2014/main" id="{F0D63886-B18A-8DC2-2337-8CBB130B6875}"/>
                  </a:ext>
                </a:extLst>
              </p:cNvPr>
              <p:cNvSpPr/>
              <p:nvPr/>
            </p:nvSpPr>
            <p:spPr>
              <a:xfrm rot="3902351">
                <a:off x="7431620" y="4852027"/>
                <a:ext cx="43176" cy="13500"/>
              </a:xfrm>
              <a:custGeom>
                <a:avLst/>
                <a:gdLst>
                  <a:gd name="connsiteX0" fmla="*/ 0 w 43176"/>
                  <a:gd name="connsiteY0" fmla="*/ 0 h 13500"/>
                  <a:gd name="connsiteX1" fmla="*/ 43177 w 43176"/>
                  <a:gd name="connsiteY1" fmla="*/ 0 h 13500"/>
                  <a:gd name="connsiteX2" fmla="*/ 43177 w 43176"/>
                  <a:gd name="connsiteY2" fmla="*/ 13500 h 13500"/>
                  <a:gd name="connsiteX3" fmla="*/ 0 w 43176"/>
                  <a:gd name="connsiteY3" fmla="*/ 13500 h 1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176" h="13500">
                    <a:moveTo>
                      <a:pt x="0" y="0"/>
                    </a:moveTo>
                    <a:lnTo>
                      <a:pt x="43177" y="0"/>
                    </a:lnTo>
                    <a:lnTo>
                      <a:pt x="43177" y="13500"/>
                    </a:lnTo>
                    <a:lnTo>
                      <a:pt x="0" y="13500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53" name="자유형: 도형 252">
                <a:extLst>
                  <a:ext uri="{FF2B5EF4-FFF2-40B4-BE49-F238E27FC236}">
                    <a16:creationId xmlns:a16="http://schemas.microsoft.com/office/drawing/2014/main" id="{AD29C53D-3263-F11F-3AD6-B9487172AD3A}"/>
                  </a:ext>
                </a:extLst>
              </p:cNvPr>
              <p:cNvSpPr/>
              <p:nvPr/>
            </p:nvSpPr>
            <p:spPr>
              <a:xfrm rot="1496881">
                <a:off x="7599543" y="4837175"/>
                <a:ext cx="13500" cy="43176"/>
              </a:xfrm>
              <a:custGeom>
                <a:avLst/>
                <a:gdLst>
                  <a:gd name="connsiteX0" fmla="*/ 0 w 13500"/>
                  <a:gd name="connsiteY0" fmla="*/ 0 h 43176"/>
                  <a:gd name="connsiteX1" fmla="*/ 13500 w 13500"/>
                  <a:gd name="connsiteY1" fmla="*/ 0 h 43176"/>
                  <a:gd name="connsiteX2" fmla="*/ 13500 w 13500"/>
                  <a:gd name="connsiteY2" fmla="*/ 43177 h 43176"/>
                  <a:gd name="connsiteX3" fmla="*/ 0 w 13500"/>
                  <a:gd name="connsiteY3" fmla="*/ 43177 h 43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00" h="43176">
                    <a:moveTo>
                      <a:pt x="0" y="0"/>
                    </a:moveTo>
                    <a:lnTo>
                      <a:pt x="13500" y="0"/>
                    </a:lnTo>
                    <a:lnTo>
                      <a:pt x="13500" y="43177"/>
                    </a:lnTo>
                    <a:lnTo>
                      <a:pt x="0" y="43177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</p:grpSp>
        <p:sp>
          <p:nvSpPr>
            <p:cNvPr id="248" name="자유형: 도형 247">
              <a:extLst>
                <a:ext uri="{FF2B5EF4-FFF2-40B4-BE49-F238E27FC236}">
                  <a16:creationId xmlns:a16="http://schemas.microsoft.com/office/drawing/2014/main" id="{A45E1ABA-E51F-079A-10C6-05BC23C4C224}"/>
                </a:ext>
              </a:extLst>
            </p:cNvPr>
            <p:cNvSpPr/>
            <p:nvPr/>
          </p:nvSpPr>
          <p:spPr>
            <a:xfrm>
              <a:off x="7522990" y="5208784"/>
              <a:ext cx="13499" cy="43193"/>
            </a:xfrm>
            <a:custGeom>
              <a:avLst/>
              <a:gdLst>
                <a:gd name="connsiteX0" fmla="*/ 0 w 13499"/>
                <a:gd name="connsiteY0" fmla="*/ 0 h 43193"/>
                <a:gd name="connsiteX1" fmla="*/ 13500 w 13499"/>
                <a:gd name="connsiteY1" fmla="*/ 0 h 43193"/>
                <a:gd name="connsiteX2" fmla="*/ 13500 w 13499"/>
                <a:gd name="connsiteY2" fmla="*/ 43193 h 43193"/>
                <a:gd name="connsiteX3" fmla="*/ 0 w 13499"/>
                <a:gd name="connsiteY3" fmla="*/ 43193 h 4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99" h="43193">
                  <a:moveTo>
                    <a:pt x="0" y="0"/>
                  </a:moveTo>
                  <a:lnTo>
                    <a:pt x="13500" y="0"/>
                  </a:lnTo>
                  <a:lnTo>
                    <a:pt x="13500" y="43193"/>
                  </a:lnTo>
                  <a:lnTo>
                    <a:pt x="0" y="43193"/>
                  </a:ln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249" name="그래픽 48">
              <a:extLst>
                <a:ext uri="{FF2B5EF4-FFF2-40B4-BE49-F238E27FC236}">
                  <a16:creationId xmlns:a16="http://schemas.microsoft.com/office/drawing/2014/main" id="{E1FF1C38-8652-7A98-BF67-A8635B8BD81B}"/>
                </a:ext>
              </a:extLst>
            </p:cNvPr>
            <p:cNvGrpSpPr/>
            <p:nvPr/>
          </p:nvGrpSpPr>
          <p:grpSpPr>
            <a:xfrm>
              <a:off x="7437987" y="5190745"/>
              <a:ext cx="183521" cy="44856"/>
              <a:chOff x="7437987" y="5190745"/>
              <a:chExt cx="183521" cy="44856"/>
            </a:xfrm>
            <a:grpFill/>
          </p:grpSpPr>
          <p:sp>
            <p:nvSpPr>
              <p:cNvPr id="250" name="자유형: 도형 249">
                <a:extLst>
                  <a:ext uri="{FF2B5EF4-FFF2-40B4-BE49-F238E27FC236}">
                    <a16:creationId xmlns:a16="http://schemas.microsoft.com/office/drawing/2014/main" id="{B0A4A273-B6DD-188C-31B1-2B965B95EEC4}"/>
                  </a:ext>
                </a:extLst>
              </p:cNvPr>
              <p:cNvSpPr/>
              <p:nvPr/>
            </p:nvSpPr>
            <p:spPr>
              <a:xfrm rot="3902351">
                <a:off x="7584691" y="5206431"/>
                <a:ext cx="43176" cy="13500"/>
              </a:xfrm>
              <a:custGeom>
                <a:avLst/>
                <a:gdLst>
                  <a:gd name="connsiteX0" fmla="*/ 0 w 43176"/>
                  <a:gd name="connsiteY0" fmla="*/ 0 h 13500"/>
                  <a:gd name="connsiteX1" fmla="*/ 43177 w 43176"/>
                  <a:gd name="connsiteY1" fmla="*/ 0 h 13500"/>
                  <a:gd name="connsiteX2" fmla="*/ 43177 w 43176"/>
                  <a:gd name="connsiteY2" fmla="*/ 13500 h 13500"/>
                  <a:gd name="connsiteX3" fmla="*/ 0 w 43176"/>
                  <a:gd name="connsiteY3" fmla="*/ 13500 h 1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176" h="13500">
                    <a:moveTo>
                      <a:pt x="0" y="0"/>
                    </a:moveTo>
                    <a:lnTo>
                      <a:pt x="43177" y="0"/>
                    </a:lnTo>
                    <a:lnTo>
                      <a:pt x="43177" y="13500"/>
                    </a:lnTo>
                    <a:lnTo>
                      <a:pt x="0" y="13500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  <p:sp>
            <p:nvSpPr>
              <p:cNvPr id="251" name="자유형: 도형 250">
                <a:extLst>
                  <a:ext uri="{FF2B5EF4-FFF2-40B4-BE49-F238E27FC236}">
                    <a16:creationId xmlns:a16="http://schemas.microsoft.com/office/drawing/2014/main" id="{A2103B2F-2E46-7DB8-DEFD-E4BE9F6B54EA}"/>
                  </a:ext>
                </a:extLst>
              </p:cNvPr>
              <p:cNvSpPr/>
              <p:nvPr/>
            </p:nvSpPr>
            <p:spPr>
              <a:xfrm rot="1497337">
                <a:off x="7446465" y="5191577"/>
                <a:ext cx="13496" cy="43174"/>
              </a:xfrm>
              <a:custGeom>
                <a:avLst/>
                <a:gdLst>
                  <a:gd name="connsiteX0" fmla="*/ 0 w 13496"/>
                  <a:gd name="connsiteY0" fmla="*/ 0 h 43174"/>
                  <a:gd name="connsiteX1" fmla="*/ 13496 w 13496"/>
                  <a:gd name="connsiteY1" fmla="*/ 0 h 43174"/>
                  <a:gd name="connsiteX2" fmla="*/ 13496 w 13496"/>
                  <a:gd name="connsiteY2" fmla="*/ 43175 h 43174"/>
                  <a:gd name="connsiteX3" fmla="*/ 0 w 13496"/>
                  <a:gd name="connsiteY3" fmla="*/ 43175 h 43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96" h="43174">
                    <a:moveTo>
                      <a:pt x="0" y="0"/>
                    </a:moveTo>
                    <a:lnTo>
                      <a:pt x="13496" y="0"/>
                    </a:lnTo>
                    <a:lnTo>
                      <a:pt x="13496" y="43175"/>
                    </a:lnTo>
                    <a:lnTo>
                      <a:pt x="0" y="43175"/>
                    </a:lnTo>
                    <a:close/>
                  </a:path>
                </a:pathLst>
              </a:custGeom>
              <a:grpFill/>
              <a:ln w="14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ExtraLight"/>
                  <a:ea typeface="Pretendard"/>
                  <a:cs typeface="+mn-cs"/>
                </a:endParaRPr>
              </a:p>
            </p:txBody>
          </p:sp>
        </p:grpSp>
      </p:grpSp>
      <p:sp>
        <p:nvSpPr>
          <p:cNvPr id="259" name="TextBox 258">
            <a:extLst>
              <a:ext uri="{FF2B5EF4-FFF2-40B4-BE49-F238E27FC236}">
                <a16:creationId xmlns:a16="http://schemas.microsoft.com/office/drawing/2014/main" id="{103D48E3-606F-9571-AACF-EE5CB5B671F5}"/>
              </a:ext>
            </a:extLst>
          </p:cNvPr>
          <p:cNvSpPr txBox="1"/>
          <p:nvPr/>
        </p:nvSpPr>
        <p:spPr>
          <a:xfrm>
            <a:off x="1554169" y="4254030"/>
            <a:ext cx="1620628" cy="16565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정리해주세요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E51149F6-45B4-1F36-9C5B-E0149BEA18F6}"/>
              </a:ext>
            </a:extLst>
          </p:cNvPr>
          <p:cNvSpPr txBox="1"/>
          <p:nvPr/>
        </p:nvSpPr>
        <p:spPr>
          <a:xfrm>
            <a:off x="4041847" y="4254030"/>
            <a:ext cx="1620628" cy="16565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정리해주세요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prstClr val="black">
                    <a:alpha val="0"/>
                  </a:prstClr>
                </a:solidFill>
              </a:ln>
              <a:solidFill>
                <a:srgbClr val="0D0D0D">
                  <a:lumMod val="75000"/>
                  <a:lumOff val="25000"/>
                </a:srgbClr>
              </a:solidFill>
              <a:effectLst/>
              <a:uLnTx/>
              <a:uFillTx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060166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1A497F96-2C6D-9767-0C18-C400B838056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0A43ED-811E-512A-F40C-F6DDAE687A9F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r>
              <a:rPr lang="ko-KR" altLang="en-US" dirty="0"/>
              <a:t>소제목을 입력해주세요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984F4E6-0EED-0041-A3E6-98D3026E3CE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107282-B4B5-A700-4BAA-F1803FCB283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accent1">
                    <a:lumMod val="65000"/>
                  </a:schemeClr>
                </a:solidFill>
                <a:latin typeface="+mn-ea"/>
                <a:cs typeface="Pretendard" panose="02000503000000020004" pitchFamily="50" charset="-127"/>
              </a:rPr>
              <a:t>BUSINESS PRESENTATION</a:t>
            </a:r>
            <a:endParaRPr lang="ko-KR" altLang="en-US" sz="1200" dirty="0">
              <a:solidFill>
                <a:schemeClr val="accent1">
                  <a:lumMod val="65000"/>
                </a:schemeClr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8492DC7-0A9F-604D-8512-8BE4CDAADB49}"/>
              </a:ext>
            </a:extLst>
          </p:cNvPr>
          <p:cNvSpPr/>
          <p:nvPr/>
        </p:nvSpPr>
        <p:spPr>
          <a:xfrm>
            <a:off x="8856541" y="956675"/>
            <a:ext cx="820771" cy="1274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3" name="그래픽 42" descr="가로 막대형 차트 단색으로 채워진">
            <a:extLst>
              <a:ext uri="{FF2B5EF4-FFF2-40B4-BE49-F238E27FC236}">
                <a16:creationId xmlns:a16="http://schemas.microsoft.com/office/drawing/2014/main" id="{6B169DD4-3445-3934-5025-69FFAF2904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504731" y="4001558"/>
            <a:ext cx="515422" cy="515422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95CA7C72-A985-E576-2267-86CF749D85E4}"/>
              </a:ext>
            </a:extLst>
          </p:cNvPr>
          <p:cNvSpPr txBox="1"/>
          <p:nvPr/>
        </p:nvSpPr>
        <p:spPr>
          <a:xfrm>
            <a:off x="6444509" y="4593902"/>
            <a:ext cx="6358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서브타이틀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D95FEDD-6174-8113-FFC9-84285A61F5E6}"/>
              </a:ext>
            </a:extLst>
          </p:cNvPr>
          <p:cNvSpPr/>
          <p:nvPr/>
        </p:nvSpPr>
        <p:spPr>
          <a:xfrm>
            <a:off x="8372893" y="3487996"/>
            <a:ext cx="3268245" cy="259533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3573492B-922C-B8E7-AE0C-0369AD2E5AB1}"/>
              </a:ext>
            </a:extLst>
          </p:cNvPr>
          <p:cNvSpPr/>
          <p:nvPr/>
        </p:nvSpPr>
        <p:spPr>
          <a:xfrm>
            <a:off x="1474051" y="3134771"/>
            <a:ext cx="4720384" cy="203828"/>
          </a:xfrm>
          <a:prstGeom prst="roundRect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BB4D0F4-024F-517F-A690-A4EC76EBA8A0}"/>
              </a:ext>
            </a:extLst>
          </p:cNvPr>
          <p:cNvSpPr/>
          <p:nvPr/>
        </p:nvSpPr>
        <p:spPr>
          <a:xfrm>
            <a:off x="1475036" y="3138673"/>
            <a:ext cx="3995382" cy="195403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1" name="그래픽 20" descr="블록체인 단색으로 채워진">
            <a:extLst>
              <a:ext uri="{FF2B5EF4-FFF2-40B4-BE49-F238E27FC236}">
                <a16:creationId xmlns:a16="http://schemas.microsoft.com/office/drawing/2014/main" id="{56CB0BCD-E8EC-268E-3C3A-53986AAF14E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42854" y="2848180"/>
            <a:ext cx="515422" cy="51542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7316952-4D28-8815-AB03-908ABC44D397}"/>
              </a:ext>
            </a:extLst>
          </p:cNvPr>
          <p:cNvSpPr txBox="1"/>
          <p:nvPr/>
        </p:nvSpPr>
        <p:spPr>
          <a:xfrm>
            <a:off x="600152" y="3440524"/>
            <a:ext cx="6358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서브타이틀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92AD21-CE87-3B20-0436-B353EB0427AD}"/>
              </a:ext>
            </a:extLst>
          </p:cNvPr>
          <p:cNvSpPr txBox="1"/>
          <p:nvPr/>
        </p:nvSpPr>
        <p:spPr>
          <a:xfrm>
            <a:off x="6449976" y="3021242"/>
            <a:ext cx="62493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85</a:t>
            </a:r>
            <a:r>
              <a:rPr lang="en-US" altLang="ko-KR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%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ABB123-D73F-0E6F-1D63-53D161AABE7E}"/>
              </a:ext>
            </a:extLst>
          </p:cNvPr>
          <p:cNvSpPr txBox="1"/>
          <p:nvPr/>
        </p:nvSpPr>
        <p:spPr>
          <a:xfrm>
            <a:off x="8368300" y="2850150"/>
            <a:ext cx="3268245" cy="4562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algn="r"/>
            <a:r>
              <a:rPr lang="ko-KR" altLang="en-US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내용이 잘 전달 시켜서 성공적인 제안서를 제출해주세요</a:t>
            </a:r>
            <a:r>
              <a:rPr lang="en-US" altLang="ko-KR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1616B28-7663-4892-0857-66AABEE44104}"/>
              </a:ext>
            </a:extLst>
          </p:cNvPr>
          <p:cNvCxnSpPr>
            <a:cxnSpLocks/>
          </p:cNvCxnSpPr>
          <p:nvPr/>
        </p:nvCxnSpPr>
        <p:spPr>
          <a:xfrm>
            <a:off x="7685401" y="1986511"/>
            <a:ext cx="0" cy="4096821"/>
          </a:xfrm>
          <a:prstGeom prst="line">
            <a:avLst/>
          </a:prstGeom>
          <a:ln w="6350">
            <a:solidFill>
              <a:schemeClr val="accent2">
                <a:lumMod val="10000"/>
                <a:lumOff val="9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68C9308-E541-E26E-4E6B-DCFB3BBF8A25}"/>
              </a:ext>
            </a:extLst>
          </p:cNvPr>
          <p:cNvSpPr txBox="1"/>
          <p:nvPr/>
        </p:nvSpPr>
        <p:spPr>
          <a:xfrm>
            <a:off x="10756496" y="2484978"/>
            <a:ext cx="88004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타이틀</a:t>
            </a:r>
            <a:r>
              <a:rPr lang="en-US" altLang="ko-KR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2BB9332-A323-FAD9-61A3-B3428E779B96}"/>
              </a:ext>
            </a:extLst>
          </p:cNvPr>
          <p:cNvSpPr txBox="1"/>
          <p:nvPr/>
        </p:nvSpPr>
        <p:spPr>
          <a:xfrm>
            <a:off x="10541693" y="2020687"/>
            <a:ext cx="109485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3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75.8</a:t>
            </a:r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M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A0DB23E5-9815-0450-4551-7A9C062F1564}"/>
              </a:ext>
            </a:extLst>
          </p:cNvPr>
          <p:cNvSpPr/>
          <p:nvPr/>
        </p:nvSpPr>
        <p:spPr>
          <a:xfrm>
            <a:off x="1474051" y="4290637"/>
            <a:ext cx="4720384" cy="203828"/>
          </a:xfrm>
          <a:prstGeom prst="roundRect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CC2B3711-3A09-387E-0C88-BB7B7522092C}"/>
              </a:ext>
            </a:extLst>
          </p:cNvPr>
          <p:cNvSpPr/>
          <p:nvPr/>
        </p:nvSpPr>
        <p:spPr>
          <a:xfrm>
            <a:off x="2638664" y="4295351"/>
            <a:ext cx="3551050" cy="196222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93F5575A-0DF4-A583-D0E0-5CFBAF0F8C83}"/>
              </a:ext>
            </a:extLst>
          </p:cNvPr>
          <p:cNvSpPr/>
          <p:nvPr/>
        </p:nvSpPr>
        <p:spPr>
          <a:xfrm>
            <a:off x="1474051" y="5446502"/>
            <a:ext cx="4720384" cy="203828"/>
          </a:xfrm>
          <a:prstGeom prst="roundRect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41F50362-3350-AC72-6C1C-95D1D8053473}"/>
              </a:ext>
            </a:extLst>
          </p:cNvPr>
          <p:cNvSpPr/>
          <p:nvPr/>
        </p:nvSpPr>
        <p:spPr>
          <a:xfrm>
            <a:off x="1481256" y="5450653"/>
            <a:ext cx="2870989" cy="196598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" name="그래픽 50" descr="과녁 단색으로 채워진">
            <a:extLst>
              <a:ext uri="{FF2B5EF4-FFF2-40B4-BE49-F238E27FC236}">
                <a16:creationId xmlns:a16="http://schemas.microsoft.com/office/drawing/2014/main" id="{5C254C65-795D-9DB0-1156-CA67A307AD13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660374" y="5159911"/>
            <a:ext cx="515422" cy="515422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CF252BF8-F71A-CC99-E52F-2394CE1AD887}"/>
              </a:ext>
            </a:extLst>
          </p:cNvPr>
          <p:cNvSpPr txBox="1"/>
          <p:nvPr/>
        </p:nvSpPr>
        <p:spPr>
          <a:xfrm>
            <a:off x="600152" y="5752255"/>
            <a:ext cx="63586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서브타이틀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FAA66BB-057D-742A-DD76-6B170D4C9141}"/>
              </a:ext>
            </a:extLst>
          </p:cNvPr>
          <p:cNvSpPr txBox="1"/>
          <p:nvPr/>
        </p:nvSpPr>
        <p:spPr>
          <a:xfrm>
            <a:off x="6450353" y="5332973"/>
            <a:ext cx="624178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62</a:t>
            </a:r>
            <a:r>
              <a:rPr lang="en-US" altLang="ko-KR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%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5FB116A-F2A9-1907-5581-1C7E101054D7}"/>
              </a:ext>
            </a:extLst>
          </p:cNvPr>
          <p:cNvSpPr txBox="1"/>
          <p:nvPr/>
        </p:nvSpPr>
        <p:spPr>
          <a:xfrm>
            <a:off x="630078" y="4177107"/>
            <a:ext cx="63586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73</a:t>
            </a:r>
            <a:r>
              <a:rPr lang="en-US" altLang="ko-KR" b="1" spc="-150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rPr>
              <a:t>%</a:t>
            </a:r>
            <a:endParaRPr lang="ko-KR" altLang="en-US" sz="2800" b="1" spc="-150" dirty="0">
              <a:solidFill>
                <a:schemeClr val="accent3"/>
              </a:solidFill>
              <a:latin typeface="+mn-ea"/>
              <a:cs typeface="Pretendard" panose="02000503000000020004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AF11A49-4E27-4A16-31AD-06DD31D41B30}"/>
              </a:ext>
            </a:extLst>
          </p:cNvPr>
          <p:cNvSpPr txBox="1"/>
          <p:nvPr/>
        </p:nvSpPr>
        <p:spPr>
          <a:xfrm>
            <a:off x="2005346" y="1802586"/>
            <a:ext cx="381380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600" i="1" dirty="0">
                <a:solidFill>
                  <a:schemeClr val="accent3">
                    <a:alpha val="19000"/>
                  </a:schemeClr>
                </a:solidFill>
                <a:latin typeface="+mj-ea"/>
                <a:ea typeface="+mj-ea"/>
              </a:rPr>
              <a:t>DATA ANALYSIS</a:t>
            </a:r>
            <a:endParaRPr lang="ko-KR" altLang="en-US" sz="3600" i="1" dirty="0">
              <a:solidFill>
                <a:schemeClr val="accent3">
                  <a:alpha val="19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CB884E2A-A1FC-14E1-B364-98CA53FF592D}"/>
              </a:ext>
            </a:extLst>
          </p:cNvPr>
          <p:cNvCxnSpPr>
            <a:cxnSpLocks/>
          </p:cNvCxnSpPr>
          <p:nvPr/>
        </p:nvCxnSpPr>
        <p:spPr>
          <a:xfrm flipH="1">
            <a:off x="3447633" y="2354327"/>
            <a:ext cx="929233" cy="0"/>
          </a:xfrm>
          <a:prstGeom prst="line">
            <a:avLst/>
          </a:prstGeom>
          <a:ln w="12700">
            <a:solidFill>
              <a:schemeClr val="accent2">
                <a:lumMod val="25000"/>
                <a:lumOff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4903E42B-97FF-6A31-971D-35825E33AE58}"/>
              </a:ext>
            </a:extLst>
          </p:cNvPr>
          <p:cNvSpPr txBox="1"/>
          <p:nvPr/>
        </p:nvSpPr>
        <p:spPr>
          <a:xfrm>
            <a:off x="3079140" y="2409306"/>
            <a:ext cx="166621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solidFill>
                  <a:schemeClr val="accent1">
                    <a:lumMod val="65000"/>
                  </a:schemeClr>
                </a:solidFill>
                <a:latin typeface="+mn-ea"/>
                <a:cs typeface="Pretendard" panose="02000503000000020004" pitchFamily="50" charset="-127"/>
              </a:rPr>
              <a:t>서브 타이틀을 입력해주세요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59E646-D346-F947-41A2-5FF0451142BF}"/>
              </a:ext>
            </a:extLst>
          </p:cNvPr>
          <p:cNvSpPr txBox="1"/>
          <p:nvPr/>
        </p:nvSpPr>
        <p:spPr>
          <a:xfrm>
            <a:off x="9581418" y="4835409"/>
            <a:ext cx="85119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타이틀</a:t>
            </a:r>
            <a:r>
              <a:rPr lang="en-US" altLang="ko-KR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pic>
        <p:nvPicPr>
          <p:cNvPr id="56" name="그림 55" descr="텍스트, 사람, 실내, 사무용품이(가) 표시된 사진&#10;&#10;자동 생성된 설명">
            <a:extLst>
              <a:ext uri="{FF2B5EF4-FFF2-40B4-BE49-F238E27FC236}">
                <a16:creationId xmlns:a16="http://schemas.microsoft.com/office/drawing/2014/main" id="{3757B112-B3B8-58AA-712F-AB313C48CDF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35499" y="3778725"/>
            <a:ext cx="2143032" cy="996060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0B29AFC4-5EFF-C7A4-504A-828FA64C2F7C}"/>
              </a:ext>
            </a:extLst>
          </p:cNvPr>
          <p:cNvSpPr txBox="1"/>
          <p:nvPr/>
        </p:nvSpPr>
        <p:spPr>
          <a:xfrm>
            <a:off x="8935499" y="5154352"/>
            <a:ext cx="2143032" cy="6382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본문 내용을 잘 정리 해서 입력해주세요</a:t>
            </a:r>
            <a:r>
              <a:rPr lang="en-US" altLang="ko-KR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233865-2B60-6AD9-AEDF-460D2FB1204A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ko-KR" altLang="en-US" dirty="0"/>
              <a:t>사업 개요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05E84F-AEB4-FB84-9361-6AF23BB78008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lang="ko-KR" altLang="en-US" sz="1600" b="1" spc="-150" dirty="0">
                <a:solidFill>
                  <a:schemeClr val="accent3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EA4F13-4353-FA43-107C-E1642EFB187E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lang="ko-KR" altLang="en-US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FB48EE-E606-F8EF-2998-7546746A4F3E}"/>
              </a:ext>
            </a:extLst>
          </p:cNvPr>
          <p:cNvSpPr txBox="1"/>
          <p:nvPr/>
        </p:nvSpPr>
        <p:spPr>
          <a:xfrm>
            <a:off x="10615667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lang="ko-KR" altLang="en-US" sz="1600" spc="-150" dirty="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</p:spTree>
    <p:extLst>
      <p:ext uri="{BB962C8B-B14F-4D97-AF65-F5344CB8AC3E}">
        <p14:creationId xmlns:p14="http://schemas.microsoft.com/office/powerpoint/2010/main" val="272638156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0E10C61-33B3-DC68-739B-68B76CA515F0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0A43ED-811E-512A-F40C-F6DDAE687A9F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소제목을 입력해주세요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984F4E6-0EED-0041-A3E6-98D3026E3CE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107282-B4B5-A700-4BAA-F1803FCB283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BUSINESS PRESENTATION</a:t>
            </a: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8492DC7-0A9F-604D-8512-8BE4CDAADB49}"/>
              </a:ext>
            </a:extLst>
          </p:cNvPr>
          <p:cNvSpPr/>
          <p:nvPr/>
        </p:nvSpPr>
        <p:spPr>
          <a:xfrm>
            <a:off x="8856541" y="956675"/>
            <a:ext cx="820771" cy="1274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8" name="순서도: 대체 처리 37">
            <a:extLst>
              <a:ext uri="{FF2B5EF4-FFF2-40B4-BE49-F238E27FC236}">
                <a16:creationId xmlns:a16="http://schemas.microsoft.com/office/drawing/2014/main" id="{9C1FCEEE-D9A1-2791-B768-64570FC2F5D1}"/>
              </a:ext>
            </a:extLst>
          </p:cNvPr>
          <p:cNvSpPr/>
          <p:nvPr/>
        </p:nvSpPr>
        <p:spPr>
          <a:xfrm>
            <a:off x="6237455" y="2307006"/>
            <a:ext cx="5262228" cy="3601306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B783E5-14E8-C843-8003-520FEF07949D}"/>
              </a:ext>
            </a:extLst>
          </p:cNvPr>
          <p:cNvSpPr txBox="1"/>
          <p:nvPr/>
        </p:nvSpPr>
        <p:spPr>
          <a:xfrm>
            <a:off x="7393884" y="5405536"/>
            <a:ext cx="393413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1" u="none" strike="noStrike" kern="1200" cap="none" spc="0" normalizeH="0" baseline="0" noProof="0">
                <a:ln>
                  <a:noFill/>
                </a:ln>
                <a:solidFill>
                  <a:srgbClr val="002060">
                    <a:alpha val="19000"/>
                  </a:srgbClr>
                </a:solidFill>
                <a:effectLst/>
                <a:uLnTx/>
                <a:uFillTx/>
                <a:latin typeface="Pretendard ExtraBold"/>
                <a:ea typeface="Pretendard ExtraBold"/>
                <a:cs typeface="+mn-cs"/>
              </a:rPr>
              <a:t>SWOT ANALYSIS</a:t>
            </a:r>
            <a:endParaRPr kumimoji="0" lang="ko-KR" altLang="en-US" sz="3600" b="0" i="1" u="none" strike="noStrike" kern="1200" cap="none" spc="0" normalizeH="0" baseline="0" noProof="0">
              <a:ln>
                <a:noFill/>
              </a:ln>
              <a:solidFill>
                <a:srgbClr val="002060">
                  <a:alpha val="19000"/>
                </a:srgbClr>
              </a:solidFill>
              <a:effectLst/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D7AF90-51C1-1495-AA6D-9FB86A196720}"/>
              </a:ext>
            </a:extLst>
          </p:cNvPr>
          <p:cNvSpPr txBox="1"/>
          <p:nvPr/>
        </p:nvSpPr>
        <p:spPr>
          <a:xfrm>
            <a:off x="7022993" y="2741653"/>
            <a:ext cx="4207620" cy="6962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</a:p>
        </p:txBody>
      </p:sp>
      <p:pic>
        <p:nvPicPr>
          <p:cNvPr id="46" name="그래픽 45" descr="배지 체크 표시1 단색으로 채워진">
            <a:extLst>
              <a:ext uri="{FF2B5EF4-FFF2-40B4-BE49-F238E27FC236}">
                <a16:creationId xmlns:a16="http://schemas.microsoft.com/office/drawing/2014/main" id="{B767A593-B329-DA90-85DA-15FE3880240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06525" y="2888804"/>
            <a:ext cx="401978" cy="401978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BEDE980D-9DF7-E6C1-290B-EC0B52C7EBBC}"/>
              </a:ext>
            </a:extLst>
          </p:cNvPr>
          <p:cNvSpPr txBox="1"/>
          <p:nvPr/>
        </p:nvSpPr>
        <p:spPr>
          <a:xfrm>
            <a:off x="7022993" y="3625756"/>
            <a:ext cx="4207620" cy="6962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</a:p>
        </p:txBody>
      </p:sp>
      <p:pic>
        <p:nvPicPr>
          <p:cNvPr id="54" name="그래픽 53" descr="배지 체크 표시1 단색으로 채워진">
            <a:extLst>
              <a:ext uri="{FF2B5EF4-FFF2-40B4-BE49-F238E27FC236}">
                <a16:creationId xmlns:a16="http://schemas.microsoft.com/office/drawing/2014/main" id="{ED52F87B-8C54-9831-249D-20E677F4679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06525" y="3772907"/>
            <a:ext cx="401978" cy="401978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73133158-80C2-4681-D12D-2610D1F022F9}"/>
              </a:ext>
            </a:extLst>
          </p:cNvPr>
          <p:cNvSpPr txBox="1"/>
          <p:nvPr/>
        </p:nvSpPr>
        <p:spPr>
          <a:xfrm>
            <a:off x="7022993" y="4509859"/>
            <a:ext cx="4207620" cy="6962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클라이언트를 감동시켜주세요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</a:p>
        </p:txBody>
      </p:sp>
      <p:pic>
        <p:nvPicPr>
          <p:cNvPr id="57" name="그래픽 56" descr="배지 체크 표시1 단색으로 채워진">
            <a:extLst>
              <a:ext uri="{FF2B5EF4-FFF2-40B4-BE49-F238E27FC236}">
                <a16:creationId xmlns:a16="http://schemas.microsoft.com/office/drawing/2014/main" id="{535373E5-5E3A-8915-B89D-7C2427557C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06525" y="4657010"/>
            <a:ext cx="401978" cy="4019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63AA994-57CD-9601-10D8-A0E4265B12C0}"/>
              </a:ext>
            </a:extLst>
          </p:cNvPr>
          <p:cNvSpPr txBox="1"/>
          <p:nvPr/>
        </p:nvSpPr>
        <p:spPr>
          <a:xfrm>
            <a:off x="1172621" y="2198501"/>
            <a:ext cx="368961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S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A67CC273-2C3F-F4FC-03F7-FB132DF49B74}"/>
              </a:ext>
            </a:extLst>
          </p:cNvPr>
          <p:cNvSpPr/>
          <p:nvPr/>
        </p:nvSpPr>
        <p:spPr>
          <a:xfrm>
            <a:off x="909359" y="2207166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034190A1-FD3C-2587-CFC4-1DF260766CC5}"/>
              </a:ext>
            </a:extLst>
          </p:cNvPr>
          <p:cNvSpPr/>
          <p:nvPr/>
        </p:nvSpPr>
        <p:spPr>
          <a:xfrm flipH="1">
            <a:off x="3327443" y="2207166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C84CB112-BCE6-8F4E-FA10-AA442889515E}"/>
              </a:ext>
            </a:extLst>
          </p:cNvPr>
          <p:cNvSpPr/>
          <p:nvPr/>
        </p:nvSpPr>
        <p:spPr>
          <a:xfrm flipH="1" flipV="1">
            <a:off x="3327443" y="4074895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7507E87A-057E-214C-31B4-01723E27A473}"/>
              </a:ext>
            </a:extLst>
          </p:cNvPr>
          <p:cNvSpPr/>
          <p:nvPr/>
        </p:nvSpPr>
        <p:spPr>
          <a:xfrm rot="10800000" flipH="1">
            <a:off x="909359" y="4074895"/>
            <a:ext cx="2394186" cy="1841601"/>
          </a:xfrm>
          <a:custGeom>
            <a:avLst/>
            <a:gdLst>
              <a:gd name="connsiteX0" fmla="*/ 882165 w 2301988"/>
              <a:gd name="connsiteY0" fmla="*/ 0 h 1770681"/>
              <a:gd name="connsiteX1" fmla="*/ 2006869 w 2301988"/>
              <a:gd name="connsiteY1" fmla="*/ 0 h 1770681"/>
              <a:gd name="connsiteX2" fmla="*/ 2301988 w 2301988"/>
              <a:gd name="connsiteY2" fmla="*/ 295119 h 1770681"/>
              <a:gd name="connsiteX3" fmla="*/ 2301988 w 2301988"/>
              <a:gd name="connsiteY3" fmla="*/ 1475562 h 1770681"/>
              <a:gd name="connsiteX4" fmla="*/ 2006869 w 2301988"/>
              <a:gd name="connsiteY4" fmla="*/ 1770681 h 1770681"/>
              <a:gd name="connsiteX5" fmla="*/ 295119 w 2301988"/>
              <a:gd name="connsiteY5" fmla="*/ 1770681 h 1770681"/>
              <a:gd name="connsiteX6" fmla="*/ 0 w 2301988"/>
              <a:gd name="connsiteY6" fmla="*/ 1475562 h 1770681"/>
              <a:gd name="connsiteX7" fmla="*/ 0 w 2301988"/>
              <a:gd name="connsiteY7" fmla="*/ 745894 h 1770681"/>
              <a:gd name="connsiteX8" fmla="*/ 728795 w 2301988"/>
              <a:gd name="connsiteY8" fmla="*/ 745894 h 1770681"/>
              <a:gd name="connsiteX9" fmla="*/ 882165 w 2301988"/>
              <a:gd name="connsiteY9" fmla="*/ 592524 h 1770681"/>
              <a:gd name="connsiteX10" fmla="*/ 882165 w 2301988"/>
              <a:gd name="connsiteY10" fmla="*/ 0 h 177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01988" h="1770681">
                <a:moveTo>
                  <a:pt x="882165" y="0"/>
                </a:moveTo>
                <a:lnTo>
                  <a:pt x="2006869" y="0"/>
                </a:lnTo>
                <a:cubicBezTo>
                  <a:pt x="2169859" y="0"/>
                  <a:pt x="2301988" y="132129"/>
                  <a:pt x="2301988" y="295119"/>
                </a:cubicBezTo>
                <a:lnTo>
                  <a:pt x="2301988" y="1475562"/>
                </a:lnTo>
                <a:cubicBezTo>
                  <a:pt x="2301988" y="1638552"/>
                  <a:pt x="2169859" y="1770681"/>
                  <a:pt x="2006869" y="1770681"/>
                </a:cubicBezTo>
                <a:lnTo>
                  <a:pt x="295119" y="1770681"/>
                </a:lnTo>
                <a:cubicBezTo>
                  <a:pt x="132129" y="1770681"/>
                  <a:pt x="0" y="1638552"/>
                  <a:pt x="0" y="1475562"/>
                </a:cubicBezTo>
                <a:lnTo>
                  <a:pt x="0" y="745894"/>
                </a:lnTo>
                <a:lnTo>
                  <a:pt x="728795" y="745894"/>
                </a:lnTo>
                <a:cubicBezTo>
                  <a:pt x="813499" y="745894"/>
                  <a:pt x="882165" y="677228"/>
                  <a:pt x="882165" y="592524"/>
                </a:cubicBezTo>
                <a:lnTo>
                  <a:pt x="8821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DA5CF86-DEEE-70D2-C6C7-D966DE66C268}"/>
              </a:ext>
            </a:extLst>
          </p:cNvPr>
          <p:cNvSpPr txBox="1"/>
          <p:nvPr/>
        </p:nvSpPr>
        <p:spPr>
          <a:xfrm>
            <a:off x="2156838" y="2315190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01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51F3EAD-28A4-A836-203F-959D65B549E2}"/>
              </a:ext>
            </a:extLst>
          </p:cNvPr>
          <p:cNvSpPr txBox="1"/>
          <p:nvPr/>
        </p:nvSpPr>
        <p:spPr>
          <a:xfrm>
            <a:off x="3392409" y="2929613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1298385-53F8-E312-9D48-64D2BBE90EFE}"/>
              </a:ext>
            </a:extLst>
          </p:cNvPr>
          <p:cNvSpPr txBox="1"/>
          <p:nvPr/>
        </p:nvSpPr>
        <p:spPr>
          <a:xfrm>
            <a:off x="3659826" y="2315190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02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B353921-6AFA-6CE0-1D33-5684D284ED06}"/>
              </a:ext>
            </a:extLst>
          </p:cNvPr>
          <p:cNvSpPr txBox="1"/>
          <p:nvPr/>
        </p:nvSpPr>
        <p:spPr>
          <a:xfrm>
            <a:off x="4908509" y="2198501"/>
            <a:ext cx="699195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W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D9D89B-0A7B-5A32-8425-0A7B015A5E91}"/>
              </a:ext>
            </a:extLst>
          </p:cNvPr>
          <p:cNvSpPr txBox="1"/>
          <p:nvPr/>
        </p:nvSpPr>
        <p:spPr>
          <a:xfrm>
            <a:off x="1188400" y="5150514"/>
            <a:ext cx="368961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O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E2BB9B3-ABF3-7800-644E-1641C7AFFFF2}"/>
              </a:ext>
            </a:extLst>
          </p:cNvPr>
          <p:cNvSpPr txBox="1"/>
          <p:nvPr/>
        </p:nvSpPr>
        <p:spPr>
          <a:xfrm>
            <a:off x="5083899" y="5150514"/>
            <a:ext cx="368961" cy="830997"/>
          </a:xfrm>
          <a:prstGeom prst="rect">
            <a:avLst/>
          </a:prstGeom>
          <a:noFill/>
          <a:effectLst>
            <a:outerShdw blurRad="6350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>
                  <a:innerShdw blurRad="76200">
                    <a:prstClr val="black">
                      <a:alpha val="51000"/>
                    </a:prstClr>
                  </a:innerShdw>
                </a:effectLst>
                <a:uLnTx/>
                <a:uFillTx/>
                <a:latin typeface="Pretendard ExtraBold"/>
                <a:ea typeface="Pretendard ExtraBold"/>
                <a:cs typeface="+mn-cs"/>
              </a:rPr>
              <a:t>T</a:t>
            </a:r>
            <a:endParaRPr kumimoji="0" lang="ko-KR" altLang="en-US" sz="54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>
                <a:innerShdw blurRad="76200">
                  <a:prstClr val="black">
                    <a:alpha val="51000"/>
                  </a:prstClr>
                </a:innerShdw>
              </a:effectLst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6430FEA-EDCF-7940-0D29-6E9086D64F10}"/>
              </a:ext>
            </a:extLst>
          </p:cNvPr>
          <p:cNvSpPr txBox="1"/>
          <p:nvPr/>
        </p:nvSpPr>
        <p:spPr>
          <a:xfrm>
            <a:off x="3392409" y="4156791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5A18A9F-B945-C975-0027-0C1336ED0EEE}"/>
              </a:ext>
            </a:extLst>
          </p:cNvPr>
          <p:cNvSpPr txBox="1"/>
          <p:nvPr/>
        </p:nvSpPr>
        <p:spPr>
          <a:xfrm>
            <a:off x="3669451" y="5562597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04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0DF48C8-7F51-C07F-851F-73F5748FDF84}"/>
              </a:ext>
            </a:extLst>
          </p:cNvPr>
          <p:cNvSpPr txBox="1"/>
          <p:nvPr/>
        </p:nvSpPr>
        <p:spPr>
          <a:xfrm>
            <a:off x="2156838" y="5557682"/>
            <a:ext cx="81432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키워드 </a:t>
            </a:r>
            <a:r>
              <a:rPr kumimoji="0" lang="en-US" altLang="ko-KR" sz="14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03</a:t>
            </a:r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7C6BBE6-60CB-E726-4EA2-461DDF9ECBF7}"/>
              </a:ext>
            </a:extLst>
          </p:cNvPr>
          <p:cNvSpPr txBox="1"/>
          <p:nvPr/>
        </p:nvSpPr>
        <p:spPr>
          <a:xfrm>
            <a:off x="1274646" y="4156791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C9D56D4-29CA-2A17-4730-C421489E3202}"/>
              </a:ext>
            </a:extLst>
          </p:cNvPr>
          <p:cNvSpPr txBox="1"/>
          <p:nvPr/>
        </p:nvSpPr>
        <p:spPr>
          <a:xfrm>
            <a:off x="1274646" y="2924337"/>
            <a:ext cx="1918262" cy="950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 성공적인 제안서를 제출해주세요</a:t>
            </a:r>
            <a:r>
              <a:rPr kumimoji="0" lang="en-US" altLang="ko-KR" sz="11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grpSp>
        <p:nvGrpSpPr>
          <p:cNvPr id="73" name="그래픽 51">
            <a:extLst>
              <a:ext uri="{FF2B5EF4-FFF2-40B4-BE49-F238E27FC236}">
                <a16:creationId xmlns:a16="http://schemas.microsoft.com/office/drawing/2014/main" id="{79B532A3-88E7-2F86-CD83-16B0FA56D459}"/>
              </a:ext>
            </a:extLst>
          </p:cNvPr>
          <p:cNvGrpSpPr/>
          <p:nvPr/>
        </p:nvGrpSpPr>
        <p:grpSpPr>
          <a:xfrm>
            <a:off x="4436846" y="2570468"/>
            <a:ext cx="250310" cy="377213"/>
            <a:chOff x="4605029" y="2613732"/>
            <a:chExt cx="250310" cy="377213"/>
          </a:xfrm>
          <a:solidFill>
            <a:schemeClr val="accent3"/>
          </a:solidFill>
        </p:grpSpPr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C4EDA221-47CF-9F44-9284-5979121367F3}"/>
                </a:ext>
              </a:extLst>
            </p:cNvPr>
            <p:cNvSpPr/>
            <p:nvPr/>
          </p:nvSpPr>
          <p:spPr>
            <a:xfrm>
              <a:off x="4605029" y="2613732"/>
              <a:ext cx="250310" cy="377213"/>
            </a:xfrm>
            <a:custGeom>
              <a:avLst/>
              <a:gdLst>
                <a:gd name="connsiteX0" fmla="*/ 125155 w 250310"/>
                <a:gd name="connsiteY0" fmla="*/ 377214 h 377213"/>
                <a:gd name="connsiteX1" fmla="*/ 119546 w 250310"/>
                <a:gd name="connsiteY1" fmla="*/ 368834 h 377213"/>
                <a:gd name="connsiteX2" fmla="*/ 0 w 250310"/>
                <a:gd name="connsiteY2" fmla="*/ 123596 h 377213"/>
                <a:gd name="connsiteX3" fmla="*/ 125155 w 250310"/>
                <a:gd name="connsiteY3" fmla="*/ 0 h 377213"/>
                <a:gd name="connsiteX4" fmla="*/ 250310 w 250310"/>
                <a:gd name="connsiteY4" fmla="*/ 123593 h 377213"/>
                <a:gd name="connsiteX5" fmla="*/ 130764 w 250310"/>
                <a:gd name="connsiteY5" fmla="*/ 368830 h 377213"/>
                <a:gd name="connsiteX6" fmla="*/ 125155 w 250310"/>
                <a:gd name="connsiteY6" fmla="*/ 377214 h 377213"/>
                <a:gd name="connsiteX7" fmla="*/ 125155 w 250310"/>
                <a:gd name="connsiteY7" fmla="*/ 13500 h 377213"/>
                <a:gd name="connsiteX8" fmla="*/ 13500 w 250310"/>
                <a:gd name="connsiteY8" fmla="*/ 123593 h 377213"/>
                <a:gd name="connsiteX9" fmla="*/ 125155 w 250310"/>
                <a:gd name="connsiteY9" fmla="*/ 352775 h 377213"/>
                <a:gd name="connsiteX10" fmla="*/ 236810 w 250310"/>
                <a:gd name="connsiteY10" fmla="*/ 123593 h 377213"/>
                <a:gd name="connsiteX11" fmla="*/ 125155 w 250310"/>
                <a:gd name="connsiteY11" fmla="*/ 13500 h 37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0310" h="377213">
                  <a:moveTo>
                    <a:pt x="125155" y="377214"/>
                  </a:moveTo>
                  <a:lnTo>
                    <a:pt x="119546" y="368834"/>
                  </a:lnTo>
                  <a:cubicBezTo>
                    <a:pt x="114666" y="361540"/>
                    <a:pt x="0" y="189446"/>
                    <a:pt x="0" y="123596"/>
                  </a:cubicBezTo>
                  <a:cubicBezTo>
                    <a:pt x="0" y="55445"/>
                    <a:pt x="56143" y="0"/>
                    <a:pt x="125155" y="0"/>
                  </a:cubicBezTo>
                  <a:cubicBezTo>
                    <a:pt x="194164" y="0"/>
                    <a:pt x="250310" y="55445"/>
                    <a:pt x="250310" y="123593"/>
                  </a:cubicBezTo>
                  <a:cubicBezTo>
                    <a:pt x="250310" y="189442"/>
                    <a:pt x="135645" y="361537"/>
                    <a:pt x="130764" y="368830"/>
                  </a:cubicBezTo>
                  <a:lnTo>
                    <a:pt x="125155" y="377214"/>
                  </a:lnTo>
                  <a:close/>
                  <a:moveTo>
                    <a:pt x="125155" y="13500"/>
                  </a:moveTo>
                  <a:cubicBezTo>
                    <a:pt x="63588" y="13500"/>
                    <a:pt x="13500" y="62886"/>
                    <a:pt x="13500" y="123593"/>
                  </a:cubicBezTo>
                  <a:cubicBezTo>
                    <a:pt x="13500" y="177468"/>
                    <a:pt x="101787" y="316838"/>
                    <a:pt x="125155" y="352775"/>
                  </a:cubicBezTo>
                  <a:cubicBezTo>
                    <a:pt x="148524" y="316838"/>
                    <a:pt x="236810" y="177468"/>
                    <a:pt x="236810" y="123593"/>
                  </a:cubicBezTo>
                  <a:cubicBezTo>
                    <a:pt x="236810" y="62886"/>
                    <a:pt x="186722" y="13500"/>
                    <a:pt x="125155" y="13500"/>
                  </a:cubicBez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7E3E9FE5-B6AF-7DE5-B6F2-17A5EF827118}"/>
                </a:ext>
              </a:extLst>
            </p:cNvPr>
            <p:cNvSpPr/>
            <p:nvPr/>
          </p:nvSpPr>
          <p:spPr>
            <a:xfrm>
              <a:off x="4676072" y="2683840"/>
              <a:ext cx="108219" cy="106974"/>
            </a:xfrm>
            <a:custGeom>
              <a:avLst/>
              <a:gdLst>
                <a:gd name="connsiteX0" fmla="*/ 54111 w 108219"/>
                <a:gd name="connsiteY0" fmla="*/ 106974 h 106974"/>
                <a:gd name="connsiteX1" fmla="*/ 0 w 108219"/>
                <a:gd name="connsiteY1" fmla="*/ 53484 h 106974"/>
                <a:gd name="connsiteX2" fmla="*/ 54111 w 108219"/>
                <a:gd name="connsiteY2" fmla="*/ 0 h 106974"/>
                <a:gd name="connsiteX3" fmla="*/ 108219 w 108219"/>
                <a:gd name="connsiteY3" fmla="*/ 53484 h 106974"/>
                <a:gd name="connsiteX4" fmla="*/ 54111 w 108219"/>
                <a:gd name="connsiteY4" fmla="*/ 106974 h 106974"/>
                <a:gd name="connsiteX5" fmla="*/ 54111 w 108219"/>
                <a:gd name="connsiteY5" fmla="*/ 13500 h 106974"/>
                <a:gd name="connsiteX6" fmla="*/ 13500 w 108219"/>
                <a:gd name="connsiteY6" fmla="*/ 53484 h 106974"/>
                <a:gd name="connsiteX7" fmla="*/ 54111 w 108219"/>
                <a:gd name="connsiteY7" fmla="*/ 93474 h 106974"/>
                <a:gd name="connsiteX8" fmla="*/ 94719 w 108219"/>
                <a:gd name="connsiteY8" fmla="*/ 53484 h 106974"/>
                <a:gd name="connsiteX9" fmla="*/ 54111 w 108219"/>
                <a:gd name="connsiteY9" fmla="*/ 13500 h 10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219" h="106974">
                  <a:moveTo>
                    <a:pt x="54111" y="106974"/>
                  </a:moveTo>
                  <a:cubicBezTo>
                    <a:pt x="24273" y="106974"/>
                    <a:pt x="0" y="82978"/>
                    <a:pt x="0" y="53484"/>
                  </a:cubicBezTo>
                  <a:cubicBezTo>
                    <a:pt x="0" y="23993"/>
                    <a:pt x="24273" y="0"/>
                    <a:pt x="54111" y="0"/>
                  </a:cubicBezTo>
                  <a:cubicBezTo>
                    <a:pt x="83946" y="0"/>
                    <a:pt x="108219" y="23993"/>
                    <a:pt x="108219" y="53484"/>
                  </a:cubicBezTo>
                  <a:cubicBezTo>
                    <a:pt x="108219" y="82978"/>
                    <a:pt x="83946" y="106974"/>
                    <a:pt x="54111" y="106974"/>
                  </a:cubicBezTo>
                  <a:close/>
                  <a:moveTo>
                    <a:pt x="54111" y="13500"/>
                  </a:moveTo>
                  <a:cubicBezTo>
                    <a:pt x="31715" y="13500"/>
                    <a:pt x="13500" y="31435"/>
                    <a:pt x="13500" y="53484"/>
                  </a:cubicBezTo>
                  <a:cubicBezTo>
                    <a:pt x="13500" y="75533"/>
                    <a:pt x="31715" y="93474"/>
                    <a:pt x="54111" y="93474"/>
                  </a:cubicBezTo>
                  <a:cubicBezTo>
                    <a:pt x="76505" y="93474"/>
                    <a:pt x="94719" y="75536"/>
                    <a:pt x="94719" y="53484"/>
                  </a:cubicBezTo>
                  <a:cubicBezTo>
                    <a:pt x="94719" y="31435"/>
                    <a:pt x="76505" y="13500"/>
                    <a:pt x="54111" y="13500"/>
                  </a:cubicBezTo>
                  <a:close/>
                </a:path>
              </a:pathLst>
            </a:custGeom>
            <a:grpFill/>
            <a:ln w="14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</p:grpSp>
      <p:sp>
        <p:nvSpPr>
          <p:cNvPr id="74" name="자유형: 도형 73">
            <a:extLst>
              <a:ext uri="{FF2B5EF4-FFF2-40B4-BE49-F238E27FC236}">
                <a16:creationId xmlns:a16="http://schemas.microsoft.com/office/drawing/2014/main" id="{7A2815FB-47EC-9272-9ED4-A118360BC76A}"/>
              </a:ext>
            </a:extLst>
          </p:cNvPr>
          <p:cNvSpPr/>
          <p:nvPr/>
        </p:nvSpPr>
        <p:spPr>
          <a:xfrm>
            <a:off x="4406673" y="2884160"/>
            <a:ext cx="310648" cy="118307"/>
          </a:xfrm>
          <a:custGeom>
            <a:avLst/>
            <a:gdLst>
              <a:gd name="connsiteX0" fmla="*/ 155328 w 310648"/>
              <a:gd name="connsiteY0" fmla="*/ 118307 h 118307"/>
              <a:gd name="connsiteX1" fmla="*/ 0 w 310648"/>
              <a:gd name="connsiteY1" fmla="*/ 56352 h 118307"/>
              <a:gd name="connsiteX2" fmla="*/ 89508 w 310648"/>
              <a:gd name="connsiteY2" fmla="*/ 0 h 118307"/>
              <a:gd name="connsiteX3" fmla="*/ 91898 w 310648"/>
              <a:gd name="connsiteY3" fmla="*/ 13291 h 118307"/>
              <a:gd name="connsiteX4" fmla="*/ 13500 w 310648"/>
              <a:gd name="connsiteY4" fmla="*/ 56356 h 118307"/>
              <a:gd name="connsiteX5" fmla="*/ 155328 w 310648"/>
              <a:gd name="connsiteY5" fmla="*/ 104807 h 118307"/>
              <a:gd name="connsiteX6" fmla="*/ 297149 w 310648"/>
              <a:gd name="connsiteY6" fmla="*/ 56359 h 118307"/>
              <a:gd name="connsiteX7" fmla="*/ 218757 w 310648"/>
              <a:gd name="connsiteY7" fmla="*/ 13291 h 118307"/>
              <a:gd name="connsiteX8" fmla="*/ 221144 w 310648"/>
              <a:gd name="connsiteY8" fmla="*/ 0 h 118307"/>
              <a:gd name="connsiteX9" fmla="*/ 310649 w 310648"/>
              <a:gd name="connsiteY9" fmla="*/ 56356 h 118307"/>
              <a:gd name="connsiteX10" fmla="*/ 155328 w 310648"/>
              <a:gd name="connsiteY10" fmla="*/ 118307 h 118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0648" h="118307">
                <a:moveTo>
                  <a:pt x="155328" y="118307"/>
                </a:moveTo>
                <a:cubicBezTo>
                  <a:pt x="66781" y="118307"/>
                  <a:pt x="3" y="91672"/>
                  <a:pt x="0" y="56352"/>
                </a:cubicBezTo>
                <a:cubicBezTo>
                  <a:pt x="0" y="31141"/>
                  <a:pt x="33460" y="10078"/>
                  <a:pt x="89508" y="0"/>
                </a:cubicBezTo>
                <a:lnTo>
                  <a:pt x="91898" y="13291"/>
                </a:lnTo>
                <a:cubicBezTo>
                  <a:pt x="45006" y="21722"/>
                  <a:pt x="13500" y="39029"/>
                  <a:pt x="13500" y="56356"/>
                </a:cubicBezTo>
                <a:cubicBezTo>
                  <a:pt x="13503" y="79272"/>
                  <a:pt x="71749" y="104807"/>
                  <a:pt x="155328" y="104807"/>
                </a:cubicBezTo>
                <a:cubicBezTo>
                  <a:pt x="238906" y="104807"/>
                  <a:pt x="297149" y="79275"/>
                  <a:pt x="297149" y="56359"/>
                </a:cubicBezTo>
                <a:cubicBezTo>
                  <a:pt x="297149" y="39025"/>
                  <a:pt x="265646" y="21715"/>
                  <a:pt x="218757" y="13291"/>
                </a:cubicBezTo>
                <a:lnTo>
                  <a:pt x="221144" y="0"/>
                </a:lnTo>
                <a:cubicBezTo>
                  <a:pt x="277185" y="10071"/>
                  <a:pt x="310649" y="31141"/>
                  <a:pt x="310649" y="56356"/>
                </a:cubicBezTo>
                <a:cubicBezTo>
                  <a:pt x="310649" y="91672"/>
                  <a:pt x="243874" y="118307"/>
                  <a:pt x="155328" y="118307"/>
                </a:cubicBezTo>
                <a:close/>
              </a:path>
            </a:pathLst>
          </a:custGeom>
          <a:solidFill>
            <a:schemeClr val="accent3"/>
          </a:solidFill>
          <a:ln w="146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A07B60-BE9B-C6D8-4A2E-C38D09B3B247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개요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1EC9F3-77A7-4E8E-CA34-3FB9FBF86496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6F99FB-D94F-9B2B-2818-2DF8EB9AB8F7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AFB587-91FF-3A3C-FECD-C71DD36CCEA1}"/>
              </a:ext>
            </a:extLst>
          </p:cNvPr>
          <p:cNvSpPr txBox="1"/>
          <p:nvPr/>
        </p:nvSpPr>
        <p:spPr>
          <a:xfrm>
            <a:off x="10615667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</p:spTree>
    <p:extLst>
      <p:ext uri="{BB962C8B-B14F-4D97-AF65-F5344CB8AC3E}">
        <p14:creationId xmlns:p14="http://schemas.microsoft.com/office/powerpoint/2010/main" val="165484945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3AB92CF-491F-9164-FD14-59F89654A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5E0210E9-836E-D55A-7EC4-E08BEDF5118B}"/>
              </a:ext>
            </a:extLst>
          </p:cNvPr>
          <p:cNvCxnSpPr/>
          <p:nvPr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760B966-D531-9C24-C129-F6F5DA8AC145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소제목을 입력해주세요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397C06-8F5C-4B49-B859-8453F5BF2B86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개요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DD5DE2-C413-FBF3-7DF7-738EE92F9776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873DAC-2C16-2FED-54F8-AE4BEBEF39D8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F14D20-886E-FB0D-1958-512CE46E0E9F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E0A7B-1AD6-21F8-71F1-6209A98FA4A2}"/>
              </a:ext>
            </a:extLst>
          </p:cNvPr>
          <p:cNvSpPr txBox="1"/>
          <p:nvPr/>
        </p:nvSpPr>
        <p:spPr>
          <a:xfrm>
            <a:off x="10635721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0D0D0D">
                    <a:lumMod val="50000"/>
                    <a:lumOff val="50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136187-B34F-7226-A6E0-26164E6EAC09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BUSINESS PRESENTATION</a:t>
            </a: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95B2AD6-B33E-A22D-8F8A-373AA5045C84}"/>
              </a:ext>
            </a:extLst>
          </p:cNvPr>
          <p:cNvSpPr/>
          <p:nvPr/>
        </p:nvSpPr>
        <p:spPr>
          <a:xfrm>
            <a:off x="10674038" y="956675"/>
            <a:ext cx="820771" cy="1274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18" name="그림 17" descr="사람, 의류, 사무용품, 실내이(가) 표시된 사진&#10;&#10;자동 생성된 설명">
            <a:extLst>
              <a:ext uri="{FF2B5EF4-FFF2-40B4-BE49-F238E27FC236}">
                <a16:creationId xmlns:a16="http://schemas.microsoft.com/office/drawing/2014/main" id="{012D7BEE-7B78-8FFD-7935-3CF1C5E341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24031" y="2084873"/>
            <a:ext cx="3186175" cy="3186175"/>
          </a:xfrm>
          <a:custGeom>
            <a:avLst/>
            <a:gdLst>
              <a:gd name="connsiteX0" fmla="*/ 1295400 w 2590800"/>
              <a:gd name="connsiteY0" fmla="*/ 0 h 2590800"/>
              <a:gd name="connsiteX1" fmla="*/ 2590800 w 2590800"/>
              <a:gd name="connsiteY1" fmla="*/ 1295400 h 2590800"/>
              <a:gd name="connsiteX2" fmla="*/ 1295400 w 2590800"/>
              <a:gd name="connsiteY2" fmla="*/ 2590800 h 2590800"/>
              <a:gd name="connsiteX3" fmla="*/ 0 w 2590800"/>
              <a:gd name="connsiteY3" fmla="*/ 1295400 h 2590800"/>
              <a:gd name="connsiteX4" fmla="*/ 1295400 w 2590800"/>
              <a:gd name="connsiteY4" fmla="*/ 0 h 259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0800" h="2590800">
                <a:moveTo>
                  <a:pt x="1295400" y="0"/>
                </a:moveTo>
                <a:cubicBezTo>
                  <a:pt x="2010830" y="0"/>
                  <a:pt x="2590800" y="579970"/>
                  <a:pt x="2590800" y="1295400"/>
                </a:cubicBezTo>
                <a:cubicBezTo>
                  <a:pt x="2590800" y="2010830"/>
                  <a:pt x="2010830" y="2590800"/>
                  <a:pt x="1295400" y="2590800"/>
                </a:cubicBezTo>
                <a:cubicBezTo>
                  <a:pt x="579970" y="2590800"/>
                  <a:pt x="0" y="2010830"/>
                  <a:pt x="0" y="1295400"/>
                </a:cubicBezTo>
                <a:cubicBezTo>
                  <a:pt x="0" y="579970"/>
                  <a:pt x="579970" y="0"/>
                  <a:pt x="1295400" y="0"/>
                </a:cubicBezTo>
                <a:close/>
              </a:path>
            </a:pathLst>
          </a:custGeom>
        </p:spPr>
      </p:pic>
      <p:sp>
        <p:nvSpPr>
          <p:cNvPr id="25" name="타원 24">
            <a:extLst>
              <a:ext uri="{FF2B5EF4-FFF2-40B4-BE49-F238E27FC236}">
                <a16:creationId xmlns:a16="http://schemas.microsoft.com/office/drawing/2014/main" id="{96BB6E0C-0F3A-242E-FBCB-CA8898554A52}"/>
              </a:ext>
            </a:extLst>
          </p:cNvPr>
          <p:cNvSpPr/>
          <p:nvPr/>
        </p:nvSpPr>
        <p:spPr>
          <a:xfrm>
            <a:off x="4509827" y="2069058"/>
            <a:ext cx="3214584" cy="3214583"/>
          </a:xfrm>
          <a:prstGeom prst="ellipse">
            <a:avLst/>
          </a:pr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14C1C31-B4E2-276F-69DA-729D0C1B090B}"/>
              </a:ext>
            </a:extLst>
          </p:cNvPr>
          <p:cNvSpPr/>
          <p:nvPr/>
        </p:nvSpPr>
        <p:spPr>
          <a:xfrm>
            <a:off x="5093679" y="2654521"/>
            <a:ext cx="2046880" cy="2046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19" name="圖形 43" descr="Head with Gears">
            <a:extLst>
              <a:ext uri="{FF2B5EF4-FFF2-40B4-BE49-F238E27FC236}">
                <a16:creationId xmlns:a16="http://schemas.microsoft.com/office/drawing/2014/main" id="{3BE01D88-CE36-5CF8-07D6-E7CC533CA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8217" y="3091439"/>
            <a:ext cx="917802" cy="91780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E41A9E2-0DB4-4524-FAF7-92AFBBA34951}"/>
              </a:ext>
            </a:extLst>
          </p:cNvPr>
          <p:cNvSpPr txBox="1"/>
          <p:nvPr/>
        </p:nvSpPr>
        <p:spPr>
          <a:xfrm>
            <a:off x="5767199" y="4037381"/>
            <a:ext cx="699841" cy="2271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키워드입력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EA3C170-82DA-AE9C-F090-AC1242CE3DB1}"/>
              </a:ext>
            </a:extLst>
          </p:cNvPr>
          <p:cNvCxnSpPr>
            <a:cxnSpLocks/>
          </p:cNvCxnSpPr>
          <p:nvPr/>
        </p:nvCxnSpPr>
        <p:spPr>
          <a:xfrm>
            <a:off x="2368677" y="2663126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2E2FD562-4B88-F0F9-5023-840DED968645}"/>
              </a:ext>
            </a:extLst>
          </p:cNvPr>
          <p:cNvSpPr/>
          <p:nvPr/>
        </p:nvSpPr>
        <p:spPr>
          <a:xfrm>
            <a:off x="4464394" y="2324983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28" name="그래픽 27" descr="가로 막대형 차트 단색으로 채워진">
            <a:extLst>
              <a:ext uri="{FF2B5EF4-FFF2-40B4-BE49-F238E27FC236}">
                <a16:creationId xmlns:a16="http://schemas.microsoft.com/office/drawing/2014/main" id="{324A13FE-8DC2-A542-F387-CB36B90E322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4603990" y="2464579"/>
            <a:ext cx="409730" cy="40973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5CAF2E6-8AFA-7256-A1A2-0700371F113B}"/>
              </a:ext>
            </a:extLst>
          </p:cNvPr>
          <p:cNvSpPr txBox="1"/>
          <p:nvPr/>
        </p:nvSpPr>
        <p:spPr>
          <a:xfrm flipH="1">
            <a:off x="611817" y="2754504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0D54F88-2545-C580-7B0B-1CFB7D6DD886}"/>
              </a:ext>
            </a:extLst>
          </p:cNvPr>
          <p:cNvSpPr txBox="1"/>
          <p:nvPr/>
        </p:nvSpPr>
        <p:spPr>
          <a:xfrm flipH="1">
            <a:off x="2873248" y="2300541"/>
            <a:ext cx="110286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01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32E3DAC-AE74-58ED-68CA-648383F51633}"/>
              </a:ext>
            </a:extLst>
          </p:cNvPr>
          <p:cNvCxnSpPr>
            <a:cxnSpLocks/>
          </p:cNvCxnSpPr>
          <p:nvPr/>
        </p:nvCxnSpPr>
        <p:spPr>
          <a:xfrm>
            <a:off x="2368677" y="4727733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998CD3E1-A923-C11D-87AA-8FE455C9CFE8}"/>
              </a:ext>
            </a:extLst>
          </p:cNvPr>
          <p:cNvSpPr/>
          <p:nvPr/>
        </p:nvSpPr>
        <p:spPr>
          <a:xfrm>
            <a:off x="4464394" y="4389590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20" name="그래픽 19" descr="Money">
            <a:extLst>
              <a:ext uri="{FF2B5EF4-FFF2-40B4-BE49-F238E27FC236}">
                <a16:creationId xmlns:a16="http://schemas.microsoft.com/office/drawing/2014/main" id="{6B19086D-7DF4-ECB5-19ED-4F168DC06FB8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03990" y="4529186"/>
            <a:ext cx="409730" cy="40973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76E46CA-B44E-3DC3-0CC2-974CEE9C5043}"/>
              </a:ext>
            </a:extLst>
          </p:cNvPr>
          <p:cNvSpPr txBox="1"/>
          <p:nvPr/>
        </p:nvSpPr>
        <p:spPr>
          <a:xfrm flipH="1">
            <a:off x="611817" y="4819111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9CF96F-101B-A34C-2118-00CE5C9D0F30}"/>
              </a:ext>
            </a:extLst>
          </p:cNvPr>
          <p:cNvSpPr txBox="1"/>
          <p:nvPr/>
        </p:nvSpPr>
        <p:spPr>
          <a:xfrm flipH="1">
            <a:off x="2874721" y="4365149"/>
            <a:ext cx="110927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7553CAFB-A990-61B3-4EAA-9A27FC6F9961}"/>
              </a:ext>
            </a:extLst>
          </p:cNvPr>
          <p:cNvCxnSpPr>
            <a:cxnSpLocks/>
          </p:cNvCxnSpPr>
          <p:nvPr/>
        </p:nvCxnSpPr>
        <p:spPr>
          <a:xfrm flipH="1">
            <a:off x="7588012" y="2663126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타원 52">
            <a:extLst>
              <a:ext uri="{FF2B5EF4-FFF2-40B4-BE49-F238E27FC236}">
                <a16:creationId xmlns:a16="http://schemas.microsoft.com/office/drawing/2014/main" id="{D17EC21E-ABBE-01EB-4869-85EA5998D25D}"/>
              </a:ext>
            </a:extLst>
          </p:cNvPr>
          <p:cNvSpPr/>
          <p:nvPr/>
        </p:nvSpPr>
        <p:spPr>
          <a:xfrm flipH="1">
            <a:off x="7038687" y="2324983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54" name="그래픽 53" descr="Bullseye">
            <a:extLst>
              <a:ext uri="{FF2B5EF4-FFF2-40B4-BE49-F238E27FC236}">
                <a16:creationId xmlns:a16="http://schemas.microsoft.com/office/drawing/2014/main" id="{D2C9F40A-0CDD-E63B-B95B-EDA7B60232B1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7178282" y="2464579"/>
            <a:ext cx="409730" cy="40973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7EE4AE2-6EBB-93C1-3A5C-887CCCB9A0DE}"/>
              </a:ext>
            </a:extLst>
          </p:cNvPr>
          <p:cNvSpPr txBox="1"/>
          <p:nvPr/>
        </p:nvSpPr>
        <p:spPr>
          <a:xfrm>
            <a:off x="8206071" y="2754504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AC2AAA1-72C4-56FC-A292-C5579BCD4BBF}"/>
              </a:ext>
            </a:extLst>
          </p:cNvPr>
          <p:cNvSpPr txBox="1"/>
          <p:nvPr/>
        </p:nvSpPr>
        <p:spPr>
          <a:xfrm>
            <a:off x="8228589" y="2300541"/>
            <a:ext cx="1391793" cy="3028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02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AA80EF8E-7679-85BF-221E-75D2C7958680}"/>
              </a:ext>
            </a:extLst>
          </p:cNvPr>
          <p:cNvCxnSpPr>
            <a:cxnSpLocks/>
          </p:cNvCxnSpPr>
          <p:nvPr/>
        </p:nvCxnSpPr>
        <p:spPr>
          <a:xfrm flipH="1">
            <a:off x="7588012" y="4727733"/>
            <a:ext cx="2235313" cy="0"/>
          </a:xfrm>
          <a:prstGeom prst="line">
            <a:avLst/>
          </a:prstGeom>
          <a:ln w="9525">
            <a:solidFill>
              <a:schemeClr val="accent3"/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타원 47">
            <a:extLst>
              <a:ext uri="{FF2B5EF4-FFF2-40B4-BE49-F238E27FC236}">
                <a16:creationId xmlns:a16="http://schemas.microsoft.com/office/drawing/2014/main" id="{FA61F902-153C-3233-374A-22D2B0A0E8FE}"/>
              </a:ext>
            </a:extLst>
          </p:cNvPr>
          <p:cNvSpPr/>
          <p:nvPr/>
        </p:nvSpPr>
        <p:spPr>
          <a:xfrm flipH="1">
            <a:off x="7038687" y="4389590"/>
            <a:ext cx="688921" cy="6889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55600" dist="38100" dir="5400000" algn="t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pic>
        <p:nvPicPr>
          <p:cNvPr id="49" name="그래픽 48" descr="Playbook">
            <a:extLst>
              <a:ext uri="{FF2B5EF4-FFF2-40B4-BE49-F238E27FC236}">
                <a16:creationId xmlns:a16="http://schemas.microsoft.com/office/drawing/2014/main" id="{A0A2AB88-73C9-01E8-D99F-1910B916909F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flipH="1">
            <a:off x="7178282" y="4529186"/>
            <a:ext cx="409730" cy="40973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1458E7D4-9FEC-A54A-7F1F-43B11C40F890}"/>
              </a:ext>
            </a:extLst>
          </p:cNvPr>
          <p:cNvSpPr txBox="1"/>
          <p:nvPr/>
        </p:nvSpPr>
        <p:spPr>
          <a:xfrm>
            <a:off x="8206071" y="4819111"/>
            <a:ext cx="3386814" cy="85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내용을 잘 정리 해서 입력해주세요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내용이 잘 전달 시켜서</a:t>
            </a:r>
            <a:r>
              <a:rPr kumimoji="0" lang="ko-KR" altLang="en-US" sz="1200" b="1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성공적인 제안서를 제출해주세요</a:t>
            </a:r>
            <a:r>
              <a:rPr kumimoji="0" lang="en-US" altLang="ko-KR" sz="1200" b="0" i="0" u="none" strike="noStrike" kern="1200" cap="none" spc="-50" normalizeH="0" baseline="0" noProof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0A551BE-FC21-6209-61DB-E8970DB1BDDF}"/>
              </a:ext>
            </a:extLst>
          </p:cNvPr>
          <p:cNvSpPr txBox="1"/>
          <p:nvPr/>
        </p:nvSpPr>
        <p:spPr>
          <a:xfrm>
            <a:off x="8228589" y="4365149"/>
            <a:ext cx="1403622" cy="3028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키워드 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04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 </a:t>
            </a:r>
          </a:p>
        </p:txBody>
      </p:sp>
    </p:spTree>
    <p:extLst>
      <p:ext uri="{BB962C8B-B14F-4D97-AF65-F5344CB8AC3E}">
        <p14:creationId xmlns:p14="http://schemas.microsoft.com/office/powerpoint/2010/main" val="1171569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13032-602F-AE4D-F022-895D63E08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D6ABCC6E-A1A3-2E36-CAA3-3C03BE865853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1E0C0E2-2CB6-A272-723D-0EF384E7CC22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문서 템플릿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5F62DAC-0A2F-FC08-525D-CB33E9F5AC95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ACF52B-5FD9-5CD6-484A-A27A9D890B75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EE78D9B9-C33E-E26A-F1CD-5D831B42219F}"/>
              </a:ext>
            </a:extLst>
          </p:cNvPr>
          <p:cNvGrpSpPr/>
          <p:nvPr/>
        </p:nvGrpSpPr>
        <p:grpSpPr>
          <a:xfrm>
            <a:off x="11019239" y="622600"/>
            <a:ext cx="953250" cy="470780"/>
            <a:chOff x="10783265" y="622600"/>
            <a:chExt cx="953250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12958A81-A7F6-0188-AB65-6245FA38F9CF}"/>
                </a:ext>
              </a:extLst>
            </p:cNvPr>
            <p:cNvSpPr/>
            <p:nvPr/>
          </p:nvSpPr>
          <p:spPr>
            <a:xfrm>
              <a:off x="10797263" y="965892"/>
              <a:ext cx="92525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4B312F5B-6B22-B26A-115B-2FC151B4FD17}"/>
                </a:ext>
              </a:extLst>
            </p:cNvPr>
            <p:cNvSpPr txBox="1"/>
            <p:nvPr/>
          </p:nvSpPr>
          <p:spPr>
            <a:xfrm>
              <a:off x="10783265" y="622600"/>
              <a:ext cx="953250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문서화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9E9AA9FC-F94B-CF8A-7CE6-AA966AEA6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80" y="1797835"/>
            <a:ext cx="5594830" cy="417416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3769C2F-2320-61E4-DE02-0388D0F32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337" y="1797836"/>
            <a:ext cx="5285983" cy="346323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7155831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1A1580-E0E4-E310-4297-F6FE084DCA13}"/>
              </a:ext>
            </a:extLst>
          </p:cNvPr>
          <p:cNvCxnSpPr/>
          <p:nvPr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1FE781E-BB8E-B057-8BDE-FA6EEA788609}"/>
              </a:ext>
            </a:extLst>
          </p:cNvPr>
          <p:cNvSpPr txBox="1"/>
          <p:nvPr/>
        </p:nvSpPr>
        <p:spPr>
          <a:xfrm>
            <a:off x="534988" y="428643"/>
            <a:ext cx="36711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소제목을 입력해주세요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235A96-7C1F-0218-ADAC-CFD2F61EA748}"/>
              </a:ext>
            </a:extLst>
          </p:cNvPr>
          <p:cNvSpPr txBox="1"/>
          <p:nvPr/>
        </p:nvSpPr>
        <p:spPr>
          <a:xfrm>
            <a:off x="8055746" y="620429"/>
            <a:ext cx="6636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개요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2E57BC4-3797-8B4F-F6D1-D45B17906384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212DB8-0C14-D3C6-90F6-BBFA34B3DADE}"/>
              </a:ext>
            </a:extLst>
          </p:cNvPr>
          <p:cNvSpPr txBox="1"/>
          <p:nvPr/>
        </p:nvSpPr>
        <p:spPr>
          <a:xfrm>
            <a:off x="8831040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사업 전략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F1267B-3EA6-FA7F-2681-7B49DE575042}"/>
              </a:ext>
            </a:extLst>
          </p:cNvPr>
          <p:cNvSpPr txBox="1"/>
          <p:nvPr/>
        </p:nvSpPr>
        <p:spPr>
          <a:xfrm>
            <a:off x="9723354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 </a:t>
            </a:r>
            <a:r>
              <a:rPr kumimoji="0" lang="ko-KR" altLang="en-US" sz="1600" b="0" i="0" u="none" strike="noStrike" kern="1200" cap="none" spc="-15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효과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640D2B-4297-DE56-B948-CEDCBD8F4F0E}"/>
              </a:ext>
            </a:extLst>
          </p:cNvPr>
          <p:cNvSpPr txBox="1"/>
          <p:nvPr/>
        </p:nvSpPr>
        <p:spPr>
          <a:xfrm>
            <a:off x="10635721" y="620429"/>
            <a:ext cx="78066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600" spc="-150">
                <a:solidFill>
                  <a:schemeClr val="accent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>
                <a:ln>
                  <a:noFill/>
                </a:ln>
                <a:solidFill>
                  <a:srgbClr val="0D0D0D">
                    <a:lumMod val="50000"/>
                    <a:lumOff val="50000"/>
                  </a:srgbClr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kumimoji="0" lang="en-US" altLang="ko-KR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kumimoji="0" lang="ko-KR" altLang="en-US" sz="1600" b="1" i="0" u="none" strike="noStrike" kern="1200" cap="none" spc="-15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재무 계획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0A842D-7ED7-69E2-9CD0-ADFFFDB8704C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 panose="02000503000000020004" pitchFamily="50" charset="-127"/>
              </a:rPr>
              <a:t>BUSINESS PRESENTATION</a:t>
            </a: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Pretendard"/>
              <a:ea typeface="Pretendard"/>
              <a:cs typeface="Pretendard" panose="0200050300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048490-B2F9-0C60-E2AA-8E9DC54D7063}"/>
              </a:ext>
            </a:extLst>
          </p:cNvPr>
          <p:cNvSpPr/>
          <p:nvPr/>
        </p:nvSpPr>
        <p:spPr>
          <a:xfrm>
            <a:off x="10674038" y="956675"/>
            <a:ext cx="820771" cy="1274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04EC1DCA-6F30-25D6-66C6-9910491DD4B4}"/>
              </a:ext>
            </a:extLst>
          </p:cNvPr>
          <p:cNvSpPr/>
          <p:nvPr/>
        </p:nvSpPr>
        <p:spPr>
          <a:xfrm rot="12475909" flipH="1">
            <a:off x="2269792" y="1733432"/>
            <a:ext cx="7763930" cy="6752048"/>
          </a:xfrm>
          <a:custGeom>
            <a:avLst/>
            <a:gdLst>
              <a:gd name="connsiteX0" fmla="*/ 6072061 w 7763930"/>
              <a:gd name="connsiteY0" fmla="*/ 6752048 h 6752048"/>
              <a:gd name="connsiteX1" fmla="*/ 7763930 w 7763930"/>
              <a:gd name="connsiteY1" fmla="*/ 4771308 h 6752048"/>
              <a:gd name="connsiteX2" fmla="*/ 6801521 w 7763930"/>
              <a:gd name="connsiteY2" fmla="*/ 4771308 h 6752048"/>
              <a:gd name="connsiteX3" fmla="*/ 6271523 w 7763930"/>
              <a:gd name="connsiteY3" fmla="*/ 3455943 h 6752048"/>
              <a:gd name="connsiteX4" fmla="*/ 6169817 w 7763930"/>
              <a:gd name="connsiteY4" fmla="*/ 3271137 h 6752048"/>
              <a:gd name="connsiteX5" fmla="*/ 0 w 7763930"/>
              <a:gd name="connsiteY5" fmla="*/ 0 h 6752048"/>
              <a:gd name="connsiteX6" fmla="*/ 0 w 7763930"/>
              <a:gd name="connsiteY6" fmla="*/ 1695437 h 6752048"/>
              <a:gd name="connsiteX7" fmla="*/ 306630 w 7763930"/>
              <a:gd name="connsiteY7" fmla="*/ 1700708 h 6752048"/>
              <a:gd name="connsiteX8" fmla="*/ 4656260 w 7763930"/>
              <a:gd name="connsiteY8" fmla="*/ 4771308 h 6752048"/>
              <a:gd name="connsiteX9" fmla="*/ 3715891 w 7763930"/>
              <a:gd name="connsiteY9" fmla="*/ 4771308 h 675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63930" h="6752048">
                <a:moveTo>
                  <a:pt x="6072061" y="6752048"/>
                </a:moveTo>
                <a:lnTo>
                  <a:pt x="7763930" y="4771308"/>
                </a:lnTo>
                <a:lnTo>
                  <a:pt x="6801521" y="4771308"/>
                </a:lnTo>
                <a:cubicBezTo>
                  <a:pt x="6666734" y="4308473"/>
                  <a:pt x="6488216" y="3868824"/>
                  <a:pt x="6271523" y="3455943"/>
                </a:cubicBezTo>
                <a:lnTo>
                  <a:pt x="6169817" y="3271137"/>
                </a:lnTo>
                <a:lnTo>
                  <a:pt x="0" y="0"/>
                </a:lnTo>
                <a:lnTo>
                  <a:pt x="0" y="1695437"/>
                </a:lnTo>
                <a:lnTo>
                  <a:pt x="306630" y="1700708"/>
                </a:lnTo>
                <a:cubicBezTo>
                  <a:pt x="2183981" y="1814376"/>
                  <a:pt x="3891355" y="2973195"/>
                  <a:pt x="4656260" y="4771308"/>
                </a:cubicBezTo>
                <a:lnTo>
                  <a:pt x="3715891" y="4771308"/>
                </a:lnTo>
                <a:close/>
              </a:path>
            </a:pathLst>
          </a:custGeom>
          <a:gradFill flip="none" rotWithShape="1">
            <a:gsLst>
              <a:gs pos="1100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A0D9EFD8-8F16-4A75-CC66-82CD0800A4F2}"/>
              </a:ext>
            </a:extLst>
          </p:cNvPr>
          <p:cNvGrpSpPr/>
          <p:nvPr/>
        </p:nvGrpSpPr>
        <p:grpSpPr>
          <a:xfrm>
            <a:off x="2714069" y="5578289"/>
            <a:ext cx="488916" cy="527419"/>
            <a:chOff x="3261841" y="5578289"/>
            <a:chExt cx="488916" cy="527419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E8071E78-1505-6F06-6EEB-CC93578A5D70}"/>
                </a:ext>
              </a:extLst>
            </p:cNvPr>
            <p:cNvSpPr/>
            <p:nvPr/>
          </p:nvSpPr>
          <p:spPr>
            <a:xfrm rot="16200000" flipH="1" flipV="1">
              <a:off x="3387126" y="5578289"/>
              <a:ext cx="238346" cy="23834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DE8D857-279C-1516-FB6E-87E686C412A0}"/>
                </a:ext>
              </a:extLst>
            </p:cNvPr>
            <p:cNvSpPr txBox="1"/>
            <p:nvPr/>
          </p:nvSpPr>
          <p:spPr>
            <a:xfrm>
              <a:off x="3261841" y="5921042"/>
              <a:ext cx="488916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STEP</a:t>
              </a:r>
              <a:r>
                <a:rPr kumimoji="0" lang="ko-KR" altLang="en-US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  </a:t>
              </a: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01</a:t>
              </a:r>
              <a:endParaRPr kumimoji="0" lang="ko-KR" altLang="en-US" sz="12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970A6353-ECC0-B525-3D58-E2BE96168E86}"/>
              </a:ext>
            </a:extLst>
          </p:cNvPr>
          <p:cNvGrpSpPr/>
          <p:nvPr/>
        </p:nvGrpSpPr>
        <p:grpSpPr>
          <a:xfrm>
            <a:off x="4135606" y="5605128"/>
            <a:ext cx="511358" cy="527419"/>
            <a:chOff x="4572756" y="5578289"/>
            <a:chExt cx="511358" cy="527419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11FD089F-4157-B3F3-2B52-CC361FB11A83}"/>
                </a:ext>
              </a:extLst>
            </p:cNvPr>
            <p:cNvSpPr/>
            <p:nvPr/>
          </p:nvSpPr>
          <p:spPr>
            <a:xfrm rot="16200000" flipH="1" flipV="1">
              <a:off x="4709262" y="5578289"/>
              <a:ext cx="238346" cy="23834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951376C-E4B4-2AE9-0B90-FE6ABE5CA04D}"/>
                </a:ext>
              </a:extLst>
            </p:cNvPr>
            <p:cNvSpPr txBox="1"/>
            <p:nvPr/>
          </p:nvSpPr>
          <p:spPr>
            <a:xfrm>
              <a:off x="4572756" y="5921042"/>
              <a:ext cx="51135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STEP</a:t>
              </a:r>
              <a:r>
                <a:rPr kumimoji="0" lang="ko-KR" altLang="en-US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  </a:t>
              </a: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02</a:t>
              </a:r>
              <a:endParaRPr kumimoji="0" lang="ko-KR" altLang="en-US" sz="12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74F86FF9-CEE3-FA35-4BC5-C6424A84F43A}"/>
              </a:ext>
            </a:extLst>
          </p:cNvPr>
          <p:cNvGrpSpPr/>
          <p:nvPr/>
        </p:nvGrpSpPr>
        <p:grpSpPr>
          <a:xfrm>
            <a:off x="5579585" y="5485956"/>
            <a:ext cx="514564" cy="527419"/>
            <a:chOff x="5906113" y="5578289"/>
            <a:chExt cx="514564" cy="527419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D080D1BF-FDAC-F790-2ECD-42993F313136}"/>
                </a:ext>
              </a:extLst>
            </p:cNvPr>
            <p:cNvSpPr/>
            <p:nvPr/>
          </p:nvSpPr>
          <p:spPr>
            <a:xfrm rot="16200000" flipH="1" flipV="1">
              <a:off x="6031398" y="5578289"/>
              <a:ext cx="238346" cy="23834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5EF32C3-FBF2-BFF7-A34E-22C6FCC3DF2D}"/>
                </a:ext>
              </a:extLst>
            </p:cNvPr>
            <p:cNvSpPr txBox="1"/>
            <p:nvPr/>
          </p:nvSpPr>
          <p:spPr>
            <a:xfrm>
              <a:off x="5906113" y="5921042"/>
              <a:ext cx="514564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STEP</a:t>
              </a:r>
              <a:r>
                <a:rPr kumimoji="0" lang="ko-KR" altLang="en-US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  </a:t>
              </a:r>
              <a:r>
                <a:rPr kumimoji="0" lang="en-US" altLang="ko-KR" sz="1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03</a:t>
              </a:r>
              <a:endParaRPr kumimoji="0" lang="ko-KR" altLang="en-US" sz="12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D3153593-B9B3-E181-612D-4C3DF9413FD3}"/>
              </a:ext>
            </a:extLst>
          </p:cNvPr>
          <p:cNvSpPr txBox="1"/>
          <p:nvPr/>
        </p:nvSpPr>
        <p:spPr>
          <a:xfrm>
            <a:off x="7597770" y="4529112"/>
            <a:ext cx="14197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Black"/>
                <a:ea typeface="Pretendard"/>
                <a:cs typeface="+mn-cs"/>
              </a:rPr>
              <a:t>GOAL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Black"/>
              <a:ea typeface="Pretendard"/>
              <a:cs typeface="+mn-cs"/>
            </a:endParaRPr>
          </a:p>
        </p:txBody>
      </p: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17264816-53FE-9551-6639-707E2F7BDB93}"/>
              </a:ext>
            </a:extLst>
          </p:cNvPr>
          <p:cNvGrpSpPr/>
          <p:nvPr/>
        </p:nvGrpSpPr>
        <p:grpSpPr>
          <a:xfrm>
            <a:off x="1976357" y="3082420"/>
            <a:ext cx="1918233" cy="2378761"/>
            <a:chOff x="2536829" y="3095120"/>
            <a:chExt cx="1918233" cy="2378761"/>
          </a:xfrm>
        </p:grpSpPr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FCF2FBF1-A52D-EC8C-FD52-01DF7BBFAC8E}"/>
                </a:ext>
              </a:extLst>
            </p:cNvPr>
            <p:cNvCxnSpPr>
              <a:cxnSpLocks/>
            </p:cNvCxnSpPr>
            <p:nvPr/>
          </p:nvCxnSpPr>
          <p:spPr>
            <a:xfrm>
              <a:off x="3477974" y="4505325"/>
              <a:ext cx="35945" cy="968556"/>
            </a:xfrm>
            <a:prstGeom prst="line">
              <a:avLst/>
            </a:prstGeom>
            <a:ln w="12700">
              <a:solidFill>
                <a:schemeClr val="accent2">
                  <a:lumMod val="25000"/>
                  <a:lumOff val="75000"/>
                </a:schemeClr>
              </a:solidFill>
              <a:prstDash val="sysDash"/>
              <a:head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B27C4E43-72F0-6F63-72E7-F575DFAF7E74}"/>
                </a:ext>
              </a:extLst>
            </p:cNvPr>
            <p:cNvGrpSpPr/>
            <p:nvPr/>
          </p:nvGrpSpPr>
          <p:grpSpPr>
            <a:xfrm>
              <a:off x="2536829" y="3095120"/>
              <a:ext cx="1918233" cy="1209688"/>
              <a:chOff x="2536829" y="3095120"/>
              <a:chExt cx="1918233" cy="1209688"/>
            </a:xfrm>
          </p:grpSpPr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9373CBFE-795B-8862-0FE2-F29CE195B415}"/>
                  </a:ext>
                </a:extLst>
              </p:cNvPr>
              <p:cNvSpPr txBox="1"/>
              <p:nvPr/>
            </p:nvSpPr>
            <p:spPr>
              <a:xfrm>
                <a:off x="3066803" y="3095120"/>
                <a:ext cx="822341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1" i="0" u="none" strike="noStrike" kern="1200" cap="none" spc="-15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키워드 입력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A73E1464-1B3F-672A-E654-9012D67F9363}"/>
                  </a:ext>
                </a:extLst>
              </p:cNvPr>
              <p:cNvSpPr txBox="1"/>
              <p:nvPr/>
            </p:nvSpPr>
            <p:spPr>
              <a:xfrm>
                <a:off x="2536829" y="3367244"/>
                <a:ext cx="1918233" cy="9375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 algn="ctr" latinLnBrk="0">
                  <a:lnSpc>
                    <a:spcPct val="130000"/>
                  </a:lnSpc>
                  <a:defRPr sz="120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accent2">
                        <a:lumMod val="75000"/>
                        <a:lumOff val="25000"/>
                      </a:schemeClr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본문 내용을 잘 정리 해서 입력해주세요</a:t>
                </a:r>
                <a:r>
                  <a:rPr kumimoji="0" lang="en-US" altLang="ko-KR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. </a:t>
                </a: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본문 내용이 잘 전달 시켜서 성공적인 제안서를 제출해주세요</a:t>
                </a:r>
                <a:r>
                  <a:rPr kumimoji="0" lang="en-US" altLang="ko-KR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.</a:t>
                </a: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 </a:t>
                </a:r>
                <a:endPara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endParaRPr>
              </a:p>
            </p:txBody>
          </p:sp>
        </p:grpSp>
      </p:grp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6707C81A-6189-CFE2-137A-F370DAB5C027}"/>
              </a:ext>
            </a:extLst>
          </p:cNvPr>
          <p:cNvCxnSpPr>
            <a:cxnSpLocks/>
          </p:cNvCxnSpPr>
          <p:nvPr/>
        </p:nvCxnSpPr>
        <p:spPr>
          <a:xfrm>
            <a:off x="4363619" y="3242431"/>
            <a:ext cx="35946" cy="2231450"/>
          </a:xfrm>
          <a:prstGeom prst="line">
            <a:avLst/>
          </a:prstGeom>
          <a:ln w="12700">
            <a:solidFill>
              <a:schemeClr val="accent2">
                <a:lumMod val="25000"/>
                <a:lumOff val="75000"/>
              </a:schemeClr>
            </a:solidFill>
            <a:prstDash val="sysDash"/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BED07D20-A60F-9CD5-3F6C-E3A260F352B7}"/>
              </a:ext>
            </a:extLst>
          </p:cNvPr>
          <p:cNvGrpSpPr/>
          <p:nvPr/>
        </p:nvGrpSpPr>
        <p:grpSpPr>
          <a:xfrm>
            <a:off x="3422475" y="1885432"/>
            <a:ext cx="1918233" cy="1209688"/>
            <a:chOff x="2536829" y="3095120"/>
            <a:chExt cx="1918233" cy="1209688"/>
          </a:xfrm>
        </p:grpSpPr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17BC93CA-70F2-8DA6-51B5-E9B80F344880}"/>
                </a:ext>
              </a:extLst>
            </p:cNvPr>
            <p:cNvSpPr txBox="1"/>
            <p:nvPr/>
          </p:nvSpPr>
          <p:spPr>
            <a:xfrm>
              <a:off x="3066803" y="3095120"/>
              <a:ext cx="822341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-15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키워드 입력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81B7E93E-B08E-EDA9-4051-81981D3FDCA2}"/>
                </a:ext>
              </a:extLst>
            </p:cNvPr>
            <p:cNvSpPr txBox="1"/>
            <p:nvPr/>
          </p:nvSpPr>
          <p:spPr>
            <a:xfrm>
              <a:off x="2536829" y="3367244"/>
              <a:ext cx="1918233" cy="9375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 latinLnBrk="0">
                <a:lnSpc>
                  <a:spcPct val="130000"/>
                </a:lnSpc>
                <a:defRPr sz="1200" spc="-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accent2">
                      <a:lumMod val="75000"/>
                      <a:lumOff val="2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본문 내용을 잘 정리 해서 입력해주세요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 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본문 내용이 잘 전달 시켜서 성공적인 제안서를 제출해주세요</a:t>
              </a:r>
              <a:r>
                <a: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.</a:t>
              </a:r>
              <a:r>
                <a:rPr kumimoji="0" lang="ko-KR" altLang="en-US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endParaRPr kumimoji="0" lang="en-US" altLang="ko-KR" sz="1200" b="0" i="0" u="none" strike="noStrike" kern="1200" cap="none" spc="-50" normalizeH="0" baseline="0" noProof="0" dirty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  <a:effectLst/>
                <a:uLnTx/>
                <a:uFillTx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F4116ABD-DAD0-9C64-62D8-14FDD82075AE}"/>
              </a:ext>
            </a:extLst>
          </p:cNvPr>
          <p:cNvSpPr txBox="1"/>
          <p:nvPr/>
        </p:nvSpPr>
        <p:spPr>
          <a:xfrm>
            <a:off x="7863704" y="2699548"/>
            <a:ext cx="28309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1" u="none" strike="noStrike" kern="1200" cap="none" spc="0" normalizeH="0" baseline="0" noProof="0" dirty="0">
                <a:ln>
                  <a:noFill/>
                </a:ln>
                <a:solidFill>
                  <a:srgbClr val="002060">
                    <a:alpha val="19000"/>
                  </a:srgbClr>
                </a:solidFill>
                <a:effectLst/>
                <a:uLnTx/>
                <a:uFillTx/>
                <a:latin typeface="Pretendard ExtraBold"/>
                <a:ea typeface="Pretendard ExtraBold"/>
                <a:cs typeface="+mn-cs"/>
              </a:rPr>
              <a:t>Achieve</a:t>
            </a:r>
            <a:endParaRPr kumimoji="0" lang="ko-KR" altLang="en-US" sz="5400" b="0" i="1" u="none" strike="noStrike" kern="1200" cap="none" spc="0" normalizeH="0" baseline="0" noProof="0" dirty="0">
              <a:ln>
                <a:noFill/>
              </a:ln>
              <a:solidFill>
                <a:srgbClr val="002060">
                  <a:alpha val="19000"/>
                </a:srgbClr>
              </a:solidFill>
              <a:effectLst/>
              <a:uLnTx/>
              <a:uFillTx/>
              <a:latin typeface="Pretendard ExtraBold"/>
              <a:ea typeface="Pretendard ExtraBold"/>
              <a:cs typeface="+mn-cs"/>
            </a:endParaRPr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8A21B54A-7CD4-FE33-A841-D3324FF4E5D5}"/>
              </a:ext>
            </a:extLst>
          </p:cNvPr>
          <p:cNvGrpSpPr/>
          <p:nvPr/>
        </p:nvGrpSpPr>
        <p:grpSpPr>
          <a:xfrm>
            <a:off x="4826826" y="3018920"/>
            <a:ext cx="1918233" cy="2378761"/>
            <a:chOff x="2536829" y="3095120"/>
            <a:chExt cx="1918233" cy="2378761"/>
          </a:xfrm>
        </p:grpSpPr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3C93BDF7-D274-EE72-86CE-AB6077846358}"/>
                </a:ext>
              </a:extLst>
            </p:cNvPr>
            <p:cNvCxnSpPr>
              <a:cxnSpLocks/>
            </p:cNvCxnSpPr>
            <p:nvPr/>
          </p:nvCxnSpPr>
          <p:spPr>
            <a:xfrm>
              <a:off x="3477974" y="4505325"/>
              <a:ext cx="35945" cy="968556"/>
            </a:xfrm>
            <a:prstGeom prst="line">
              <a:avLst/>
            </a:prstGeom>
            <a:ln w="12700">
              <a:solidFill>
                <a:schemeClr val="accent2">
                  <a:lumMod val="25000"/>
                  <a:lumOff val="75000"/>
                </a:schemeClr>
              </a:solidFill>
              <a:prstDash val="sysDash"/>
              <a:head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1" name="그룹 110">
              <a:extLst>
                <a:ext uri="{FF2B5EF4-FFF2-40B4-BE49-F238E27FC236}">
                  <a16:creationId xmlns:a16="http://schemas.microsoft.com/office/drawing/2014/main" id="{4C831712-F7E2-49C1-3A45-28924059C780}"/>
                </a:ext>
              </a:extLst>
            </p:cNvPr>
            <p:cNvGrpSpPr/>
            <p:nvPr/>
          </p:nvGrpSpPr>
          <p:grpSpPr>
            <a:xfrm>
              <a:off x="2536829" y="3095120"/>
              <a:ext cx="1918233" cy="1209688"/>
              <a:chOff x="2536829" y="3095120"/>
              <a:chExt cx="1918233" cy="1209688"/>
            </a:xfrm>
          </p:grpSpPr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872B5093-3261-A373-B5E5-409F5D0054DD}"/>
                  </a:ext>
                </a:extLst>
              </p:cNvPr>
              <p:cNvSpPr txBox="1"/>
              <p:nvPr/>
            </p:nvSpPr>
            <p:spPr>
              <a:xfrm>
                <a:off x="3066803" y="3095120"/>
                <a:ext cx="822341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1" i="0" u="none" strike="noStrike" kern="1200" cap="none" spc="-15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키워드 입력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6ABA341E-55D5-D7DB-B99F-CD3B0213A628}"/>
                  </a:ext>
                </a:extLst>
              </p:cNvPr>
              <p:cNvSpPr txBox="1"/>
              <p:nvPr/>
            </p:nvSpPr>
            <p:spPr>
              <a:xfrm>
                <a:off x="2536829" y="3367244"/>
                <a:ext cx="1918233" cy="9375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 algn="ctr" latinLnBrk="0">
                  <a:lnSpc>
                    <a:spcPct val="130000"/>
                  </a:lnSpc>
                  <a:defRPr sz="120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accent2">
                        <a:lumMod val="75000"/>
                        <a:lumOff val="25000"/>
                      </a:schemeClr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본문 내용을 잘 정리 해서 입력해주세요</a:t>
                </a:r>
                <a:r>
                  <a:rPr kumimoji="0" lang="en-US" altLang="ko-KR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. </a:t>
                </a: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본문 내용이 잘 전달 시켜서 성공적인 제안서를 제출해주세요</a:t>
                </a:r>
                <a:r>
                  <a:rPr kumimoji="0" lang="en-US" altLang="ko-KR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.</a:t>
                </a:r>
                <a:r>
                  <a:rPr kumimoji="0" lang="ko-KR" altLang="en-US" sz="1200" b="0" i="0" u="none" strike="noStrike" kern="120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</a:rPr>
                  <a:t> </a:t>
                </a:r>
                <a:endParaRPr kumimoji="0" lang="en-US" altLang="ko-KR" sz="1200" b="0" i="0" u="none" strike="noStrike" kern="120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59892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9834B-01AD-912D-2606-6126E77A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A455E149-1B1E-C041-13A4-30BD6C80DD9A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A95B3D-B48E-18CE-D9F6-295B56C01FD3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문서 템플릿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FACBB08-CF95-9317-A5F2-E95E33E33488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4DFA6C-8C41-6963-A41F-D0CA4C48764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2FE5D7D-062A-5487-D10A-BEB3A203E8AE}"/>
              </a:ext>
            </a:extLst>
          </p:cNvPr>
          <p:cNvGrpSpPr/>
          <p:nvPr/>
        </p:nvGrpSpPr>
        <p:grpSpPr>
          <a:xfrm>
            <a:off x="11019239" y="622600"/>
            <a:ext cx="953250" cy="470780"/>
            <a:chOff x="10783265" y="622600"/>
            <a:chExt cx="953250" cy="4707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350954F-8CD8-A06C-E290-DC36401C242A}"/>
                </a:ext>
              </a:extLst>
            </p:cNvPr>
            <p:cNvSpPr/>
            <p:nvPr/>
          </p:nvSpPr>
          <p:spPr>
            <a:xfrm>
              <a:off x="10797263" y="965892"/>
              <a:ext cx="92525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59" name="TextBox 2">
              <a:extLst>
                <a:ext uri="{FF2B5EF4-FFF2-40B4-BE49-F238E27FC236}">
                  <a16:creationId xmlns:a16="http://schemas.microsoft.com/office/drawing/2014/main" id="{70900868-4625-5E4F-5057-8D03538B2125}"/>
                </a:ext>
              </a:extLst>
            </p:cNvPr>
            <p:cNvSpPr txBox="1"/>
            <p:nvPr/>
          </p:nvSpPr>
          <p:spPr>
            <a:xfrm>
              <a:off x="10783265" y="622600"/>
              <a:ext cx="953250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문서화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D35F4811-02D5-EEB9-612C-9A109C3B6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331" y="1931785"/>
            <a:ext cx="5408017" cy="358830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1F36150-718D-9656-0438-26AF70E43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1130" y="1931785"/>
            <a:ext cx="5340539" cy="403518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6705285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템플릿 13_NAVY">
      <a:dk1>
        <a:sysClr val="windowText" lastClr="000000"/>
      </a:dk1>
      <a:lt1>
        <a:sysClr val="window" lastClr="FFFFFF"/>
      </a:lt1>
      <a:dk2>
        <a:srgbClr val="FFFF00"/>
      </a:dk2>
      <a:lt2>
        <a:srgbClr val="FFFF00"/>
      </a:lt2>
      <a:accent1>
        <a:srgbClr val="FFFFFF"/>
      </a:accent1>
      <a:accent2>
        <a:srgbClr val="0D0D0D"/>
      </a:accent2>
      <a:accent3>
        <a:srgbClr val="002060"/>
      </a:accent3>
      <a:accent4>
        <a:srgbClr val="FFFF00"/>
      </a:accent4>
      <a:accent5>
        <a:srgbClr val="FFFF00"/>
      </a:accent5>
      <a:accent6>
        <a:srgbClr val="FFFF00"/>
      </a:accent6>
      <a:hlink>
        <a:srgbClr val="467886"/>
      </a:hlink>
      <a:folHlink>
        <a:srgbClr val="96607D"/>
      </a:folHlink>
    </a:clrScheme>
    <a:fontScheme name="pretandard">
      <a:majorFont>
        <a:latin typeface="Pretendard Black"/>
        <a:ea typeface="Pretendard ExtraBold"/>
        <a:cs typeface=""/>
      </a:majorFont>
      <a:minorFont>
        <a:latin typeface="Pretendard ExtraLight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3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4490</TotalTime>
  <Words>4886</Words>
  <Application>Microsoft Office PowerPoint</Application>
  <PresentationFormat>와이드스크린</PresentationFormat>
  <Paragraphs>816</Paragraphs>
  <Slides>80</Slides>
  <Notes>78</Notes>
  <HiddenSlides>11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80</vt:i4>
      </vt:variant>
    </vt:vector>
  </HeadingPairs>
  <TitlesOfParts>
    <vt:vector size="89" baseType="lpstr">
      <vt:lpstr>Pretendard ExtraLight</vt:lpstr>
      <vt:lpstr>Pretendard ExtraBold</vt:lpstr>
      <vt:lpstr>Pretendard Light</vt:lpstr>
      <vt:lpstr>맑은 고딕</vt:lpstr>
      <vt:lpstr>Arial</vt:lpstr>
      <vt:lpstr>Pretendard SemiBold</vt:lpstr>
      <vt:lpstr>Pretendard</vt:lpstr>
      <vt:lpstr>Pretendard Black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01 파란펭귄</dc:creator>
  <cp:lastModifiedBy>김동혁</cp:lastModifiedBy>
  <cp:revision>111</cp:revision>
  <dcterms:created xsi:type="dcterms:W3CDTF">2024-03-21T01:43:40Z</dcterms:created>
  <dcterms:modified xsi:type="dcterms:W3CDTF">2025-06-03T14:11:17Z</dcterms:modified>
  <cp:version/>
</cp:coreProperties>
</file>

<file path=docProps/thumbnail.jpeg>
</file>